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00"/>
  </p:notesMasterIdLst>
  <p:handoutMasterIdLst>
    <p:handoutMasterId r:id="rId101"/>
  </p:handoutMasterIdLst>
  <p:sldIdLst>
    <p:sldId id="455" r:id="rId2"/>
    <p:sldId id="454" r:id="rId3"/>
    <p:sldId id="349" r:id="rId4"/>
    <p:sldId id="350" r:id="rId5"/>
    <p:sldId id="294" r:id="rId6"/>
    <p:sldId id="438" r:id="rId7"/>
    <p:sldId id="352" r:id="rId8"/>
    <p:sldId id="353" r:id="rId9"/>
    <p:sldId id="439" r:id="rId10"/>
    <p:sldId id="354" r:id="rId11"/>
    <p:sldId id="355" r:id="rId12"/>
    <p:sldId id="356" r:id="rId13"/>
    <p:sldId id="440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441" r:id="rId22"/>
    <p:sldId id="364" r:id="rId23"/>
    <p:sldId id="443" r:id="rId24"/>
    <p:sldId id="365" r:id="rId25"/>
    <p:sldId id="366" r:id="rId26"/>
    <p:sldId id="444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445" r:id="rId44"/>
    <p:sldId id="384" r:id="rId45"/>
    <p:sldId id="385" r:id="rId46"/>
    <p:sldId id="386" r:id="rId47"/>
    <p:sldId id="446" r:id="rId48"/>
    <p:sldId id="447" r:id="rId49"/>
    <p:sldId id="387" r:id="rId50"/>
    <p:sldId id="388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18" r:id="rId74"/>
    <p:sldId id="419" r:id="rId75"/>
    <p:sldId id="420" r:id="rId76"/>
    <p:sldId id="421" r:id="rId77"/>
    <p:sldId id="422" r:id="rId78"/>
    <p:sldId id="453" r:id="rId79"/>
    <p:sldId id="423" r:id="rId80"/>
    <p:sldId id="424" r:id="rId81"/>
    <p:sldId id="425" r:id="rId82"/>
    <p:sldId id="426" r:id="rId83"/>
    <p:sldId id="427" r:id="rId84"/>
    <p:sldId id="448" r:id="rId85"/>
    <p:sldId id="428" r:id="rId86"/>
    <p:sldId id="449" r:id="rId87"/>
    <p:sldId id="450" r:id="rId88"/>
    <p:sldId id="429" r:id="rId89"/>
    <p:sldId id="430" r:id="rId90"/>
    <p:sldId id="431" r:id="rId91"/>
    <p:sldId id="432" r:id="rId92"/>
    <p:sldId id="451" r:id="rId93"/>
    <p:sldId id="452" r:id="rId94"/>
    <p:sldId id="433" r:id="rId95"/>
    <p:sldId id="434" r:id="rId96"/>
    <p:sldId id="435" r:id="rId97"/>
    <p:sldId id="436" r:id="rId98"/>
    <p:sldId id="456" r:id="rId99"/>
  </p:sldIdLst>
  <p:sldSz cx="9144000" cy="6858000" type="screen4x3"/>
  <p:notesSz cx="6858000" cy="9144000"/>
  <p:embeddedFontLst>
    <p:embeddedFont>
      <p:font typeface="맑은 고딕" pitchFamily="50" charset="-127"/>
      <p:regular r:id="rId102"/>
      <p:bold r:id="rId103"/>
    </p:embeddedFont>
    <p:embeddedFont>
      <p:font typeface="HY견고딕" pitchFamily="18" charset="-127"/>
      <p:regular r:id="rId104"/>
    </p:embeddedFont>
    <p:embeddedFont>
      <p:font typeface="Cambria Math" pitchFamily="18" charset="0"/>
      <p:regular r:id="rId105"/>
    </p:embeddedFont>
    <p:embeddedFont>
      <p:font typeface="Tahoma" pitchFamily="34" charset="0"/>
      <p:regular r:id="rId106"/>
      <p:bold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319" autoAdjust="0"/>
  </p:normalViewPr>
  <p:slideViewPr>
    <p:cSldViewPr>
      <p:cViewPr varScale="1">
        <p:scale>
          <a:sx n="122" d="100"/>
          <a:sy n="122" d="100"/>
        </p:scale>
        <p:origin x="-163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1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2024-01-31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EB2C7-128F-48C3-A6D0-2AAD61D0B3C9}" type="datetimeFigureOut">
              <a:rPr lang="ko-KR" altLang="en-US" smtClean="0"/>
              <a:t>2024-01-31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8B116-B0E0-47C2-A8FF-1588178A8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5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70FED-A135-4AEB-ACB6-67E162DC530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6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05" y="332657"/>
            <a:ext cx="4413696" cy="28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4" y="3140864"/>
            <a:ext cx="7534306" cy="10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/>
            </a:extLst>
          </p:cNvPr>
          <p:cNvSpPr/>
          <p:nvPr/>
        </p:nvSpPr>
        <p:spPr>
          <a:xfrm>
            <a:off x="0" y="4459288"/>
            <a:ext cx="9144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4907223"/>
            <a:ext cx="82296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20738" y="2660650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5338" y="1196975"/>
            <a:ext cx="4640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endParaRPr kumimoji="0" lang="en-US" altLang="ko-KR" sz="2000" b="1" dirty="0">
              <a:solidFill>
                <a:schemeClr val="accent3">
                  <a:lumMod val="7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313" y="1661110"/>
            <a:ext cx="6971548" cy="9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6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  <a:endParaRPr kumimoji="0"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0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/>
            </a:extLst>
          </p:cNvPr>
          <p:cNvCxnSpPr/>
          <p:nvPr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9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9512" y="6162675"/>
            <a:ext cx="223180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/>
            </a:extLst>
          </p:cNvPr>
          <p:cNvSpPr/>
          <p:nvPr/>
        </p:nvSpPr>
        <p:spPr>
          <a:xfrm>
            <a:off x="0" y="5805264"/>
            <a:ext cx="9144000" cy="69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592" y="836712"/>
            <a:ext cx="5477408" cy="348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4500165"/>
            <a:ext cx="65291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2024-01-31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index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24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주목이 자기 주목</a:t>
            </a:r>
            <a:r>
              <a:rPr lang="en-US" altLang="ko-KR" baseline="-25000" dirty="0"/>
              <a:t>self attention</a:t>
            </a:r>
            <a:r>
              <a:rPr lang="ko-KR" altLang="en-US" dirty="0"/>
              <a:t>으로 발전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주목은 영상의 중요한 부분에 더 큰 가중치를 주는 방식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11-6(a)]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색의 농도로 주목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r>
              <a:rPr lang="en-US" altLang="ko-KR" dirty="0"/>
              <a:t>)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자기 주목은 영상의 구성요소 간에 주목을 측정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11-6(b)]</a:t>
            </a:r>
            <a:r>
              <a:rPr lang="ko-KR" altLang="en-US" dirty="0"/>
              <a:t>에서 선의 굵기로 자기</a:t>
            </a:r>
            <a:r>
              <a:rPr lang="en-US" altLang="ko-KR" dirty="0"/>
              <a:t> </a:t>
            </a:r>
            <a:r>
              <a:rPr lang="ko-KR" altLang="en-US" dirty="0"/>
              <a:t>주목을 표시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03" y="3439546"/>
            <a:ext cx="7978221" cy="33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68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07505" y="1031530"/>
                <a:ext cx="8928992" cy="5472608"/>
              </a:xfrm>
            </p:spPr>
            <p:txBody>
              <a:bodyPr/>
              <a:lstStyle/>
              <a:p>
                <a:r>
                  <a:rPr lang="ko-KR" altLang="en-US" dirty="0"/>
                  <a:t>초기의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자기 주목 연구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Non-local </a:t>
                </a:r>
                <a:r>
                  <a:rPr lang="ko-KR" altLang="en-US" dirty="0"/>
                  <a:t>신경망은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자기 주목을 컴퓨터 비전에 최초 도입한 논문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(11.1)</a:t>
                </a:r>
                <a:r>
                  <a:rPr lang="ko-KR" altLang="en-US" dirty="0"/>
                  <a:t>로 자기 주목 계산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b="1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위치의 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ko-KR" dirty="0"/>
                  <a:t>의 모든 위치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dirty="0"/>
                  <a:t>의 가중치 합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가중치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dirty="0"/>
                  <a:t>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ko-KR" dirty="0"/>
                  <a:t>에 얼마나 주목하는지 나타</a:t>
                </a:r>
                <a:r>
                  <a:rPr lang="ko-KR" altLang="en-US" dirty="0"/>
                  <a:t>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/>
                  <a:t>계산량</a:t>
                </a:r>
                <a:r>
                  <a:rPr lang="ko-KR" altLang="en-US" dirty="0"/>
                  <a:t> 줄이려고 </a:t>
                </a:r>
                <a:r>
                  <a:rPr lang="ko-KR" altLang="ko-KR" dirty="0" err="1"/>
                  <a:t>컨볼루션층을</a:t>
                </a:r>
                <a:r>
                  <a:rPr lang="ko-KR" altLang="ko-KR" dirty="0"/>
                  <a:t> 여러 번 거쳐 </a:t>
                </a:r>
                <a:r>
                  <a:rPr lang="en-US" altLang="ko-KR" dirty="0"/>
                  <a:t>7*7</a:t>
                </a:r>
                <a:r>
                  <a:rPr lang="ko-KR" altLang="ko-KR" dirty="0"/>
                  <a:t>처럼 작아진 특징 </a:t>
                </a:r>
                <a:r>
                  <a:rPr lang="ko-KR" altLang="ko-KR" dirty="0" err="1"/>
                  <a:t>맵에</a:t>
                </a:r>
                <a:r>
                  <a:rPr lang="ko-KR" altLang="ko-KR" dirty="0"/>
                  <a:t> </a:t>
                </a:r>
                <a:r>
                  <a:rPr lang="ko-KR" altLang="ko-KR" dirty="0" smtClean="0"/>
                  <a:t>적용</a:t>
                </a:r>
                <a:endParaRPr lang="en-US" altLang="ko-KR" dirty="0"/>
              </a:p>
              <a:p>
                <a:r>
                  <a:rPr lang="en-US" altLang="ko-KR" dirty="0"/>
                  <a:t>2017</a:t>
                </a:r>
                <a:r>
                  <a:rPr lang="ko-KR" altLang="en-US" dirty="0"/>
                  <a:t>년 트랜스포머 등장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트랜스포머는 자연어 처리 분야에서 개발된 혁신적 모델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자기 주목만으로 높은 성능 달성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2020</a:t>
                </a:r>
                <a:r>
                  <a:rPr lang="ko-KR" altLang="en-US" dirty="0"/>
                  <a:t>년 </a:t>
                </a:r>
                <a:r>
                  <a:rPr lang="ko-KR" altLang="en-US" dirty="0" smtClean="0"/>
                  <a:t>이후 </a:t>
                </a:r>
                <a:r>
                  <a:rPr lang="ko-KR" altLang="en-US" dirty="0"/>
                  <a:t>컴퓨터 비전에 적용한 성공 사례 봇물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ViT</a:t>
                </a:r>
                <a:r>
                  <a:rPr lang="en-US" altLang="ko-KR" dirty="0"/>
                  <a:t>, DETR, MOTR, </a:t>
                </a:r>
                <a:r>
                  <a:rPr lang="en-US" altLang="ko-KR" dirty="0" err="1"/>
                  <a:t>Swin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등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5" y="1031530"/>
                <a:ext cx="8928992" cy="5472608"/>
              </a:xfrm>
              <a:blipFill rotWithShape="1">
                <a:blip r:embed="rId2"/>
                <a:stretch>
                  <a:fillRect l="-615" b="-3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606216"/>
            <a:ext cx="4392488" cy="67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0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자연어 문장의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단어가 나타나는 순서가 중요하기 때문에 시간 개념을 고려해야함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샘플마다</a:t>
            </a:r>
            <a:r>
              <a:rPr lang="ko-KR" altLang="en-US" dirty="0"/>
              <a:t> 길이가 다름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저게 저절로 붉어질 리 없다</a:t>
            </a:r>
            <a:r>
              <a:rPr lang="en-US" altLang="ko-KR" dirty="0"/>
              <a:t>“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길이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dirty="0"/>
              <a:t>=5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시간과 가변 길이를 자유자재로 다루는 신경망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487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자연어 처리</a:t>
            </a:r>
            <a:r>
              <a:rPr lang="en-US" altLang="ko-KR" baseline="-25000" dirty="0"/>
              <a:t>NLP; Natural Language Processing</a:t>
            </a:r>
            <a:r>
              <a:rPr lang="ko-KR" altLang="en-US" baseline="-25000" dirty="0"/>
              <a:t> </a:t>
            </a:r>
            <a:r>
              <a:rPr lang="ko-KR" altLang="en-US" dirty="0"/>
              <a:t>간략 역사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기호 자연어 처리</a:t>
            </a:r>
            <a:r>
              <a:rPr lang="en-US" altLang="ko-KR" baseline="-25000" dirty="0"/>
              <a:t>symbolic NLP</a:t>
            </a:r>
            <a:r>
              <a:rPr lang="en-US" altLang="ko-KR" dirty="0"/>
              <a:t> (1950-1990)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통계</a:t>
            </a:r>
            <a:r>
              <a:rPr lang="en-US" altLang="ko-KR" dirty="0"/>
              <a:t> </a:t>
            </a:r>
            <a:r>
              <a:rPr lang="ko-KR" altLang="en-US" dirty="0"/>
              <a:t>자연어 처리</a:t>
            </a:r>
            <a:r>
              <a:rPr lang="en-US" altLang="ko-KR" baseline="-25000" dirty="0"/>
              <a:t>statistical NLP </a:t>
            </a:r>
            <a:r>
              <a:rPr lang="en-US" altLang="ko-KR" dirty="0"/>
              <a:t>(1990-2010)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 자연어 처리</a:t>
            </a:r>
            <a:r>
              <a:rPr lang="en-US" altLang="ko-KR" baseline="-25000" dirty="0"/>
              <a:t>neural NLP</a:t>
            </a:r>
            <a:r>
              <a:rPr lang="en-US" altLang="ko-KR" dirty="0"/>
              <a:t> (2010~)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순환 신경망</a:t>
            </a:r>
            <a:r>
              <a:rPr lang="en-US" altLang="ko-KR" dirty="0"/>
              <a:t>(RNN</a:t>
            </a:r>
            <a:r>
              <a:rPr lang="ko-KR" altLang="en-US" dirty="0"/>
              <a:t>과 </a:t>
            </a:r>
            <a:r>
              <a:rPr lang="en-US" altLang="ko-KR" dirty="0"/>
              <a:t>LSTM)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seq2seq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주목을 적용한 </a:t>
            </a:r>
            <a:r>
              <a:rPr lang="en-US" altLang="ko-KR" dirty="0"/>
              <a:t>seq2seq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트랜스포머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9688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순환 신경망</a:t>
                </a:r>
                <a:r>
                  <a:rPr lang="en-US" altLang="ko-KR" baseline="-25000" dirty="0"/>
                  <a:t>RNN; Recurrent Neural Network</a:t>
                </a:r>
              </a:p>
              <a:p>
                <a:pPr lvl="1"/>
                <a:r>
                  <a:rPr lang="ko-KR" altLang="en-US" dirty="0"/>
                  <a:t>단지 다층 </a:t>
                </a:r>
                <a:r>
                  <a:rPr lang="ko-KR" altLang="en-US" dirty="0" err="1"/>
                  <a:t>퍼셉트론에서</a:t>
                </a:r>
                <a:r>
                  <a:rPr lang="ko-KR" altLang="en-US" dirty="0"/>
                  <a:t> 은닉 노드 사이에 에지를 추가한 구조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가중치는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ko-KR" altLang="ko-KR" b="1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원래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가중치</a:t>
                </a:r>
                <a:r>
                  <a:rPr lang="en-US" altLang="ko-KR" dirty="0"/>
                  <a:t>: </a:t>
                </a:r>
                <a:r>
                  <a:rPr lang="ko-KR" altLang="ko-KR" dirty="0" err="1"/>
                  <a:t>입력층</a:t>
                </a:r>
                <a:r>
                  <a:rPr lang="en-US" altLang="ko-KR" dirty="0"/>
                  <a:t>-</a:t>
                </a:r>
                <a:r>
                  <a:rPr lang="ko-KR" altLang="ko-KR" dirty="0" err="1"/>
                  <a:t>은닉층</a:t>
                </a:r>
                <a:r>
                  <a:rPr lang="ko-KR" altLang="ko-KR" dirty="0"/>
                  <a:t> 사이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:r>
                  <a:rPr lang="en-US" altLang="ko-KR" b="1" dirty="0"/>
                  <a:t> </a:t>
                </a:r>
                <a:r>
                  <a:rPr lang="ko-KR" altLang="ko-KR" dirty="0" err="1"/>
                  <a:t>은닉층</a:t>
                </a:r>
                <a:r>
                  <a:rPr lang="en-US" altLang="ko-KR" dirty="0"/>
                  <a:t>-</a:t>
                </a:r>
                <a:r>
                  <a:rPr lang="ko-KR" altLang="ko-KR" dirty="0" err="1"/>
                  <a:t>출력층</a:t>
                </a:r>
                <a:r>
                  <a:rPr lang="ko-KR" altLang="ko-KR" dirty="0"/>
                  <a:t> 사이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ko-KR" altLang="ko-KR" dirty="0" err="1"/>
                  <a:t>은닉층</a:t>
                </a:r>
                <a:r>
                  <a:rPr lang="en-US" altLang="ko-KR" dirty="0"/>
                  <a:t>-</a:t>
                </a:r>
                <a:r>
                  <a:rPr lang="ko-KR" altLang="ko-KR" dirty="0" err="1"/>
                  <a:t>은닉층</a:t>
                </a:r>
                <a:r>
                  <a:rPr lang="ko-KR" altLang="ko-KR" dirty="0"/>
                  <a:t> 사이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ko-KR" altLang="ko-KR" dirty="0"/>
                  <a:t> 추가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3068960"/>
            <a:ext cx="803211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</p:spPr>
            <p:txBody>
              <a:bodyPr/>
              <a:lstStyle/>
              <a:p>
                <a:r>
                  <a:rPr lang="ko-KR" altLang="en-US" dirty="0"/>
                  <a:t>순환 신경망은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어떻게 단어를 순서대로 처리할 수 있나</a:t>
                </a:r>
                <a:r>
                  <a:rPr lang="en-US" altLang="ko-KR" dirty="0"/>
                  <a:t>?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ko-KR" altLang="en-US" dirty="0"/>
                  <a:t> 단어를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가진 문장의 표현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단어를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벡터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en-US" dirty="0"/>
                  <a:t>로 표현</a:t>
                </a: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𝐨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저게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′,′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저절로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붉어질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리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없다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0.1,0.79,0.6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0.7,0.2,0.69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,⋯⋯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여기서는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벡터로 예시했지만 실제로는 </a:t>
                </a:r>
                <a:r>
                  <a:rPr lang="en-US" altLang="ko-KR" dirty="0"/>
                  <a:t>64~512 </a:t>
                </a:r>
                <a:r>
                  <a:rPr lang="ko-KR" altLang="en-US" dirty="0"/>
                  <a:t>차원의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벡터로 표현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37" y="2592897"/>
            <a:ext cx="3504949" cy="4040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48" y="4365104"/>
            <a:ext cx="8219304" cy="8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순환 신경망을 펼치면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11-7(c)]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순간</a:t>
                </a:r>
                <a14:m>
                  <m:oMath xmlns:m="http://schemas.openxmlformats.org/officeDocument/2006/math">
                    <m:r>
                      <a:rPr lang="ko-KR" altLang="ko-KR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ko-KR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에서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는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입력되고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생성되고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𝐨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출력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됨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을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0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으로 설정하면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[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그림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7-16]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의 다층 </a:t>
                </a:r>
                <a:r>
                  <a:rPr lang="ko-KR" altLang="en-US" dirty="0" err="1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퍼셉트론이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계산하는 식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(7.13)</a:t>
                </a:r>
                <a:r>
                  <a:rPr lang="ko-KR" altLang="en-US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과 같음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628650" lvl="3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628650" lvl="3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628650" lvl="3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 식이 시간 정보를 처리하는 방식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순간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은 첫번째 단어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ko-KR" altLang="en-US" dirty="0"/>
                  <a:t>에 대한 은닉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 smtClean="0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만듦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순간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는 두번째 단어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와</m:t>
                    </m:r>
                  </m:oMath>
                </a14:m>
                <a:r>
                  <a:rPr lang="ko-KR" altLang="en-US" dirty="0"/>
                  <a:t> 순간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의 은닉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가지고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만듦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순간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은 세번째 단어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과</m:t>
                    </m:r>
                  </m:oMath>
                </a14:m>
                <a:r>
                  <a:rPr lang="ko-KR" altLang="en-US" dirty="0"/>
                  <a:t> 순간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은닉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가지고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을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만듦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…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이런 방식으로 단어들은 상호작용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40735"/>
            <a:ext cx="3528392" cy="9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1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장거리 의존과 </a:t>
                </a:r>
                <a:r>
                  <a:rPr lang="en-US" altLang="ko-KR" dirty="0" err="1"/>
                  <a:t>LSTM</a:t>
                </a:r>
                <a:r>
                  <a:rPr lang="en-US" altLang="ko-KR" baseline="-25000" dirty="0" err="1"/>
                  <a:t>Long</a:t>
                </a:r>
                <a:r>
                  <a:rPr lang="en-US" altLang="ko-KR" baseline="-25000" dirty="0"/>
                  <a:t>-Short Term Memory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…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진행함에 따라 예전 단어에 대한 기억 희미해짐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장거리 의존 처리에 한계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LSTM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은 게이트를 이용하여 선별 기억 능력을 확보함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여닫는 정도를 실수로 표현하며 학습으로 알아냄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645024"/>
            <a:ext cx="7971303" cy="21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82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서츠케버의</a:t>
            </a:r>
            <a:r>
              <a:rPr lang="ko-KR" altLang="en-US" dirty="0"/>
              <a:t> </a:t>
            </a:r>
            <a:r>
              <a:rPr lang="en-US" altLang="ko-KR" dirty="0"/>
              <a:t>seq2seq </a:t>
            </a:r>
            <a:r>
              <a:rPr lang="ko-KR" altLang="en-US" dirty="0"/>
              <a:t>모델 </a:t>
            </a:r>
            <a:r>
              <a:rPr lang="en-US" altLang="ko-KR" dirty="0"/>
              <a:t>[Sutskever2014]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2014</a:t>
            </a:r>
            <a:r>
              <a:rPr lang="ko-KR" altLang="en-US" dirty="0"/>
              <a:t>년에 발표된 자연어 처리 분야의 획기적 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가변 길이의 문장을 가변 길이의 문장으로 변환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예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언어 번역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학습은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정답에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해당하는 출력을 알려주는 교사 강요</a:t>
            </a:r>
            <a:r>
              <a:rPr lang="en-US" altLang="ko-KR" baseline="-25000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teacher forcing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50" y="3305594"/>
            <a:ext cx="7749674" cy="24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47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 기초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추론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예측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단계는 정답을 모르게 때문에 자기 회귀</a:t>
                </a:r>
                <a:r>
                  <a:rPr lang="en-US" altLang="ko-KR" baseline="-25000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auto-regressive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방식으로 동작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이전 순간에 출력된 단어를 보고 현재 단어를 출력하는 일을 반복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큰 </a:t>
                </a:r>
                <a:r>
                  <a:rPr lang="ko-KR" altLang="en-US" dirty="0" smtClean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공헌했지만 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인코더의 마지막 은닉 상태만 </a:t>
                </a: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디코더로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cs typeface="Times New Roman" panose="02020603050405020304" pitchFamily="18" charset="0"/>
                    <a:sym typeface="Wingdings" panose="05000000000000000000" pitchFamily="2" charset="2"/>
                  </a:rPr>
                  <a:t>전달해 </a:t>
                </a:r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한계</a:t>
                </a:r>
                <a:r>
                  <a:rPr lang="en-US" altLang="ko-KR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. 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인코더는 모든 </a:t>
                </a:r>
                <a:r>
                  <a:rPr lang="ko-KR" altLang="en-US" dirty="0" smtClean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순간 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정보를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ea typeface="맑은 고딕" panose="020B0503020000020004" pitchFamily="50" charset="-127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에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압축</a:t>
                </a:r>
                <a:r>
                  <a:rPr lang="en-US" altLang="ko-KR" dirty="0" smtClean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,</a:t>
                </a:r>
                <a:r>
                  <a:rPr lang="ko-KR" altLang="en-US" dirty="0" smtClean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디코더는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만 보고 </a:t>
                </a:r>
                <a:r>
                  <a:rPr lang="ko-KR" altLang="en-US" dirty="0" smtClean="0">
                    <a:cs typeface="Times New Roman" panose="02020603050405020304" pitchFamily="18" charset="0"/>
                    <a:sym typeface="Wingdings" panose="05000000000000000000" pitchFamily="2" charset="2"/>
                  </a:rPr>
                  <a:t>문장 </a:t>
                </a:r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생성해야 하는 부담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33056"/>
            <a:ext cx="7655261" cy="27197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056036"/>
            <a:ext cx="3096344" cy="868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39952" y="2238462"/>
                <a:ext cx="3672408" cy="50405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ko-KR" altLang="en-US" sz="1600" dirty="0">
                    <a:solidFill>
                      <a:srgbClr val="0000FF"/>
                    </a:solidFill>
                  </a:rPr>
                  <a:t>식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(11.3)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과 다른 점은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sz="1600" dirty="0">
                    <a:solidFill>
                      <a:srgbClr val="0000FF"/>
                    </a:solidFill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ko-KR" altLang="en-US" sz="1600" dirty="0">
                    <a:solidFill>
                      <a:srgbClr val="0000FF"/>
                    </a:solidFill>
                  </a:rPr>
                  <a:t>로 바뀌고</a:t>
                </a:r>
                <a:endParaRPr lang="en-US" altLang="ko-KR" sz="1600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ko-KR" altLang="en-US" sz="1600" dirty="0">
                    <a:solidFill>
                      <a:srgbClr val="0000FF"/>
                    </a:solidFill>
                  </a:rPr>
                  <a:t>가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𝐠</m:t>
                    </m:r>
                  </m:oMath>
                </a14:m>
                <a:r>
                  <a:rPr lang="ko-KR" altLang="en-US" sz="1600" dirty="0">
                    <a:solidFill>
                      <a:srgbClr val="0000FF"/>
                    </a:solidFill>
                  </a:rPr>
                  <a:t>로 바뀐 것 뿐</a:t>
                </a:r>
                <a:endParaRPr lang="en-US" altLang="ko-KR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238462"/>
                <a:ext cx="3672408" cy="504056"/>
              </a:xfrm>
              <a:prstGeom prst="rect">
                <a:avLst/>
              </a:prstGeom>
              <a:blipFill rotWithShape="1">
                <a:blip r:embed="rId5"/>
                <a:stretch>
                  <a:fillRect l="-829" t="-10843" b="-22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5792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11 </a:t>
            </a:r>
            <a:r>
              <a:rPr lang="ko-KR" altLang="en-US" dirty="0" smtClean="0"/>
              <a:t>비전 트랜스포머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80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11.2.2 query-key-value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계산하는 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주목 계산 방법이 여럿인데</a:t>
            </a:r>
            <a:r>
              <a:rPr lang="en-US" altLang="ko-KR" dirty="0"/>
              <a:t>, query-key-value </a:t>
            </a:r>
            <a:r>
              <a:rPr lang="ko-KR" altLang="en-US" dirty="0"/>
              <a:t>방식이</a:t>
            </a:r>
            <a:r>
              <a:rPr lang="en-US" altLang="ko-KR" dirty="0"/>
              <a:t> </a:t>
            </a:r>
            <a:r>
              <a:rPr lang="ko-KR" altLang="en-US" dirty="0"/>
              <a:t>주류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query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와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key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가 유사한 정도를 계산하고 이에 따라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value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의 가중 합을 계산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트랜스포머가 이 방법을 사용하므로 확실히 이해해야 함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2" y="3145672"/>
            <a:ext cx="8503096" cy="6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23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11.2.2 query-key-value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계산하는 주목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[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예시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11-1] </a:t>
                </a:r>
                <a:r>
                  <a:rPr lang="en-US" altLang="ko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query-key-value</a:t>
                </a:r>
                <a:r>
                  <a: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로 주목 계산하기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en-US" altLang="ko-KR" dirty="0"/>
                  <a:t>query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ko-KR" dirty="0"/>
                  <a:t>번째 </a:t>
                </a:r>
                <a:r>
                  <a:rPr lang="en-US" altLang="ko-KR" dirty="0"/>
                  <a:t>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dirty="0"/>
                  <a:t>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ko-KR" altLang="ko-KR" dirty="0"/>
                  <a:t> 벡터의 내적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𝐪</m:t>
                    </m:r>
                    <m:sSubSup>
                      <m:sSubSupPr>
                        <m:ctrlPr>
                          <a:rPr lang="ko-KR" altLang="ko-KR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</m:oMath>
                </a14:m>
                <a:r>
                  <a:rPr lang="ko-KR" altLang="ko-KR" dirty="0"/>
                  <a:t>로 계산 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유사도 벡터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𝐬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ko-KR" dirty="0"/>
                  <a:t>에 </a:t>
                </a:r>
                <a:r>
                  <a:rPr lang="en-US" altLang="ko-KR" dirty="0" err="1"/>
                  <a:t>softmax</a:t>
                </a:r>
                <a:r>
                  <a:rPr lang="ko-KR" altLang="ko-KR" dirty="0"/>
                  <a:t> 적용하</a:t>
                </a:r>
                <a:r>
                  <a:rPr lang="ko-KR" altLang="en-US" dirty="0"/>
                  <a:t>여</a:t>
                </a:r>
                <a:r>
                  <a:rPr lang="ko-KR" altLang="ko-KR" dirty="0"/>
                  <a:t> 주목 벡터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주목 벡터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ko-KR" altLang="en-US" dirty="0"/>
                  <a:t>를 가중치로 사용하여 </a:t>
                </a:r>
                <a:r>
                  <a:rPr lang="en-US" altLang="ko-KR" dirty="0"/>
                  <a:t>value</a:t>
                </a:r>
                <a:r>
                  <a:rPr lang="ko-KR" altLang="en-US" dirty="0"/>
                  <a:t>의 가중 합 계산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/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3331528"/>
            <a:ext cx="8064896" cy="3268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673794"/>
            <a:ext cx="6264696" cy="61119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508104" y="4512227"/>
            <a:ext cx="3232271" cy="1797093"/>
            <a:chOff x="5796136" y="4437112"/>
            <a:chExt cx="3232271" cy="1797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/>
                <p:cNvSpPr txBox="1"/>
                <p:nvPr/>
              </p:nvSpPr>
              <p:spPr>
                <a:xfrm>
                  <a:off x="6004071" y="5730149"/>
                  <a:ext cx="3024336" cy="504056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Autofit/>
                </a:bodyPr>
                <a:lstStyle/>
                <a:p>
                  <a:pPr marL="0" lvl="1"/>
                  <a14:m>
                    <m:oMath xmlns:m="http://schemas.openxmlformats.org/officeDocument/2006/math">
                      <m:r>
                        <a:rPr lang="en-US" altLang="ko-KR" sz="1400" b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m:t>𝐪</m:t>
                      </m:r>
                    </m:oMath>
                  </a14:m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는 세번째 </a:t>
                  </a:r>
                  <a:r>
                    <a:rPr lang="en-US" altLang="ko-KR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key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1400" b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𝐤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과 가장 유사하여 </a:t>
                  </a:r>
                  <a:endParaRPr lang="en-US" altLang="ko-KR" sz="1400" dirty="0">
                    <a:solidFill>
                      <a:srgbClr val="0000FF"/>
                    </a:solidFill>
                    <a:cs typeface="Times New Roman" panose="02020603050405020304" pitchFamily="18" charset="0"/>
                    <a:sym typeface="Wingdings" panose="05000000000000000000" pitchFamily="2" charset="2"/>
                  </a:endParaRPr>
                </a:p>
                <a:p>
                  <a:pPr marL="0" lvl="1"/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세번째 </a:t>
                  </a:r>
                  <a:r>
                    <a:rPr lang="en-US" altLang="ko-KR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value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US" altLang="ko-KR" sz="1400" b="1" i="0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𝐯</m:t>
                          </m:r>
                        </m:e>
                        <m:sub>
                          <m:r>
                            <a:rPr lang="en-US" altLang="ko-KR" sz="14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에 가장</a:t>
                  </a:r>
                  <a:r>
                    <a:rPr lang="en-US" altLang="ko-KR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 </a:t>
                  </a:r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많이</a:t>
                  </a:r>
                  <a:r>
                    <a:rPr lang="en-US" altLang="ko-KR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 </a:t>
                  </a:r>
                  <a:r>
                    <a:rPr lang="ko-KR" altLang="en-US" sz="1400" dirty="0">
                      <a:solidFill>
                        <a:srgbClr val="0000FF"/>
                      </a:solidFill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주목함</a:t>
                  </a:r>
                  <a:endParaRPr lang="en-US" altLang="ko-KR" sz="1400" i="1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4071" y="5730149"/>
                  <a:ext cx="3024336" cy="504056"/>
                </a:xfrm>
                <a:prstGeom prst="rect">
                  <a:avLst/>
                </a:prstGeom>
                <a:blipFill>
                  <a:blip r:embed="rId5"/>
                  <a:stretch>
                    <a:fillRect l="-605" t="-3614" r="-1008" b="-120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/>
            <p:nvPr/>
          </p:nvCxnSpPr>
          <p:spPr>
            <a:xfrm flipH="1" flipV="1">
              <a:off x="5796136" y="4437112"/>
              <a:ext cx="576064" cy="1293037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20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60" y="3858644"/>
            <a:ext cx="8057880" cy="145293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11.2.2 query-key-value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계산하는 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행렬로 간결하게</a:t>
            </a:r>
            <a:r>
              <a:rPr lang="en-US" altLang="ko-KR" dirty="0"/>
              <a:t> </a:t>
            </a:r>
            <a:r>
              <a:rPr lang="ko-KR" altLang="en-US" dirty="0"/>
              <a:t>표현하면</a:t>
            </a:r>
            <a:endParaRPr lang="en-US" altLang="ko-KR" dirty="0"/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="" xmlns:a16="http://schemas.microsoft.com/office/drawing/2014/main" id="{8CC49AF6-09B0-E132-01EF-C26E4250DC4D}"/>
              </a:ext>
            </a:extLst>
          </p:cNvPr>
          <p:cNvCxnSpPr>
            <a:cxnSpLocks/>
          </p:cNvCxnSpPr>
          <p:nvPr/>
        </p:nvCxnSpPr>
        <p:spPr>
          <a:xfrm>
            <a:off x="645744" y="3867191"/>
            <a:ext cx="0" cy="36875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36199" y="3429000"/>
            <a:ext cx="2088232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주목 벡터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attention vector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32" y="1700808"/>
            <a:ext cx="6975800" cy="135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11.2.2 query-key-value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계산하는 주목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위 행렬 계산을 일반화 하면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벡터의 차원을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라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하면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𝐪</m:t>
                    </m:r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dirty="0"/>
                  <a:t>,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행렬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은 단어의 개수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r>
                  <a:rPr lang="ko-KR" altLang="en-US" dirty="0"/>
                  <a:t>남은 일은 </a:t>
                </a:r>
                <a:r>
                  <a:rPr lang="ko-KR" altLang="ko-KR" dirty="0"/>
                  <a:t>무엇을 </a:t>
                </a:r>
                <a:r>
                  <a:rPr lang="en-US" altLang="ko-KR" dirty="0"/>
                  <a:t>query, key, value</a:t>
                </a:r>
                <a:r>
                  <a:rPr lang="ko-KR" altLang="ko-KR" dirty="0"/>
                  <a:t>로 할 지 결정하는 것뿐</a:t>
                </a:r>
                <a:endParaRPr lang="ko-KR" altLang="en-US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8" y="1010006"/>
            <a:ext cx="7252905" cy="19593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01BA9D6-1E41-F586-BACC-9362187E3E15}"/>
              </a:ext>
            </a:extLst>
          </p:cNvPr>
          <p:cNvSpPr txBox="1"/>
          <p:nvPr/>
        </p:nvSpPr>
        <p:spPr>
          <a:xfrm>
            <a:off x="611560" y="908720"/>
            <a:ext cx="1933364" cy="4687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문맥 벡터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context vector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2BFDBF97-F82B-7CAC-1362-96C16795AFD6}"/>
              </a:ext>
            </a:extLst>
          </p:cNvPr>
          <p:cNvCxnSpPr/>
          <p:nvPr/>
        </p:nvCxnSpPr>
        <p:spPr>
          <a:xfrm>
            <a:off x="827584" y="1312858"/>
            <a:ext cx="0" cy="28064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84" y="4671388"/>
            <a:ext cx="3661192" cy="4137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01BA9D6-1E41-F586-BACC-9362187E3E15}"/>
              </a:ext>
            </a:extLst>
          </p:cNvPr>
          <p:cNvSpPr txBox="1"/>
          <p:nvPr/>
        </p:nvSpPr>
        <p:spPr>
          <a:xfrm>
            <a:off x="1115616" y="6022279"/>
            <a:ext cx="2585781" cy="4687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5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주목을 반영한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seq2seq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바다나우의</a:t>
                </a:r>
                <a:r>
                  <a:rPr lang="ko-KR" altLang="en-US" dirty="0"/>
                  <a:t> 주목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11-9]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seq2seq</a:t>
                </a:r>
                <a:r>
                  <a:rPr lang="ko-KR" altLang="en-US" dirty="0"/>
                  <a:t>는 모든 정보를 </a:t>
                </a:r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마지막 은닉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에</a:t>
                </a:r>
                <a:r>
                  <a:rPr lang="en-US" altLang="ko-KR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쥐어짜 넣어야 하는 부담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바다나우는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디코더가</a:t>
                </a:r>
                <a:r>
                  <a:rPr lang="ko-KR" altLang="en-US" dirty="0"/>
                  <a:t> 인코더의 모든 상태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 …</a:t>
                </a:r>
                <a:r>
                  <a:rPr lang="ko-KR" altLang="en-US" dirty="0"/>
                  <a:t>에 접근할 수 있게 허용하고 주목을 적용하여 또다른 혁신을 이룸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 err="1"/>
                  <a:t>디코더의</a:t>
                </a:r>
                <a:r>
                  <a:rPr lang="ko-KR" altLang="en-US" dirty="0"/>
                  <a:t> 순간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에서 인코더의 순간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에 주목해야 </a:t>
                </a:r>
                <a:r>
                  <a:rPr lang="en-US" altLang="ko-KR" dirty="0"/>
                  <a:t>‘itself’</a:t>
                </a:r>
                <a:r>
                  <a:rPr lang="ko-KR" altLang="en-US" dirty="0"/>
                  <a:t>를 제대로 생성할 수 있음</a:t>
                </a:r>
                <a:r>
                  <a:rPr lang="en-US" altLang="ko-KR" dirty="0"/>
                  <a:t>.</a:t>
                </a:r>
                <a:r>
                  <a:rPr lang="ko-KR" altLang="en-US" dirty="0" err="1"/>
                  <a:t>디코더의</a:t>
                </a:r>
                <a:r>
                  <a:rPr lang="ko-KR" altLang="en-US" dirty="0"/>
                  <a:t> 순간 </a:t>
                </a:r>
                <a:r>
                  <a:rPr lang="en-US" altLang="ko-KR" dirty="0"/>
                  <a:t>6</a:t>
                </a:r>
                <a:r>
                  <a:rPr lang="ko-KR" altLang="en-US" dirty="0"/>
                  <a:t>에서 주목 벡터 </a:t>
                </a:r>
                <a:r>
                  <a:rPr lang="en-US" altLang="ko-KR" b="1" dirty="0"/>
                  <a:t>a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r>
                      <a:rPr lang="en-US" altLang="ko-KR" sz="1800" smtClean="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(0.01, 0.9, 0.02, 0.03, 0.04)</m:t>
                    </m:r>
                  </m:oMath>
                </a14:m>
                <a:r>
                  <a:rPr lang="ko-KR" altLang="en-US" dirty="0"/>
                  <a:t>이면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바람직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무엇을 </a:t>
                </a:r>
                <a:r>
                  <a:rPr lang="en-US" altLang="ko-KR" dirty="0"/>
                  <a:t>query, key, value</a:t>
                </a:r>
                <a:r>
                  <a:rPr lang="ko-KR" altLang="en-US" dirty="0"/>
                  <a:t>로 해야 이런 의도가 반영될까</a:t>
                </a:r>
                <a:r>
                  <a:rPr lang="en-US" altLang="ko-KR" dirty="0"/>
                  <a:t>?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878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주목을 반영한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seq2seq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예시 </a:t>
            </a:r>
            <a:r>
              <a:rPr lang="en-US" altLang="ko-KR" dirty="0"/>
              <a:t>11-2] seq2seq </a:t>
            </a:r>
            <a:r>
              <a:rPr lang="ko-KR" altLang="en-US" dirty="0"/>
              <a:t>모델에 식 </a:t>
            </a:r>
            <a:r>
              <a:rPr lang="en-US" altLang="ko-KR" dirty="0"/>
              <a:t>(11.5)</a:t>
            </a:r>
            <a:r>
              <a:rPr lang="ko-KR" altLang="en-US" dirty="0"/>
              <a:t>의 주목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아래 그림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11-11(a)])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순간 </a:t>
            </a:r>
            <a:r>
              <a:rPr lang="en-US" altLang="ko-KR" dirty="0"/>
              <a:t>6</a:t>
            </a:r>
            <a:r>
              <a:rPr lang="ko-KR" altLang="en-US" dirty="0"/>
              <a:t>에서 다음을 가정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56992"/>
            <a:ext cx="7488832" cy="26668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352727"/>
            <a:ext cx="7632848" cy="644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683568" y="5998726"/>
            <a:ext cx="1440160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/>
              <a:t>[</a:t>
            </a:r>
            <a:r>
              <a:rPr lang="ko-KR" altLang="en-US" sz="1600" dirty="0"/>
              <a:t>그림 </a:t>
            </a:r>
            <a:r>
              <a:rPr lang="en-US" altLang="ko-KR" sz="1600" dirty="0"/>
              <a:t>11-11]</a:t>
            </a:r>
            <a:endParaRPr lang="ko-KR" altLang="en-US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62760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주목을 반영한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seq2seq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이때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 smtClean="0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𝐠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query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이고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,⋯,</m:t>
                    </m:r>
                    <m:sSup>
                      <m:sSupPr>
                        <m:ctrlPr>
                          <a:rPr lang="ko-KR" altLang="ko-KR" i="1">
                            <a:effectLst/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𝐡</m:t>
                        </m:r>
                      </m:e>
                      <m:sup>
                        <m:r>
                          <a:rPr lang="en-US" altLang="ko-KR" i="1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가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key</a:t>
                </a:r>
                <a:r>
                  <a:rPr lang="ko-KR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와 </a:t>
                </a:r>
                <a:r>
                  <a:rPr lang="en-US" altLang="ko-KR" dirty="0">
                    <a:effectLst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value</a:t>
                </a:r>
              </a:p>
              <a:p>
                <a:pPr lvl="1"/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 결정을 행렬로 표현하면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</a:t>
                </a:r>
              </a:p>
              <a:p>
                <a:pPr lvl="1"/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vl="1"/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lvl="1"/>
                <a:r>
                  <a:rPr lang="ko-KR" altLang="en-US" dirty="0" smtClean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식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(11.5)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를 적용하면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01" y="1772816"/>
            <a:ext cx="4048423" cy="1136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01" y="3356992"/>
            <a:ext cx="7374861" cy="3240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2071749" y="5085184"/>
            <a:ext cx="1080120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주목 벡터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1474933" y="5931874"/>
            <a:ext cx="1080120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문맥 벡터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909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주목을 반영한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seq2seq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일반화 하면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수식으로 쓰면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28800"/>
            <a:ext cx="7632848" cy="2910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5514509"/>
            <a:ext cx="3870174" cy="86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4860032" y="5589240"/>
                <a:ext cx="3168352" cy="50405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en-US" altLang="ko-KR" sz="1600" dirty="0">
                    <a:solidFill>
                      <a:srgbClr val="0000FF"/>
                    </a:solidFill>
                  </a:rPr>
                  <a:t>seq2seq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의 식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(11.4)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와 다른 점은</a:t>
                </a:r>
                <a:endParaRPr lang="en-US" altLang="ko-KR" sz="1600" dirty="0">
                  <a:solidFill>
                    <a:srgbClr val="0000FF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altLang="ko-KR" sz="1600" b="1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sz="1600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srgbClr val="0000FF"/>
                    </a:solidFill>
                  </a:rPr>
                  <a:t>가 추가된 것 뿐</a:t>
                </a:r>
                <a:endParaRPr lang="en-US" altLang="ko-KR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589240"/>
                <a:ext cx="3168352" cy="504056"/>
              </a:xfrm>
              <a:prstGeom prst="rect">
                <a:avLst/>
              </a:prstGeom>
              <a:blipFill>
                <a:blip r:embed="rId5"/>
                <a:stretch>
                  <a:fillRect l="-962" t="-12048" r="-385" b="-228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562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1" y="2348880"/>
            <a:ext cx="2812897" cy="13436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031530"/>
            <a:ext cx="9001000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『Attention is all you need』 </a:t>
            </a:r>
            <a:r>
              <a:rPr lang="ko-KR" altLang="en-US" dirty="0"/>
              <a:t>논문</a:t>
            </a:r>
            <a:endParaRPr lang="en-US" altLang="ko-KR" dirty="0"/>
          </a:p>
          <a:p>
            <a:pPr lvl="1"/>
            <a:r>
              <a:rPr lang="en-US" altLang="ko-KR" dirty="0" smtClean="0"/>
              <a:t>2017</a:t>
            </a:r>
            <a:r>
              <a:rPr lang="ko-KR" altLang="en-US" dirty="0"/>
              <a:t>년에 </a:t>
            </a:r>
            <a:r>
              <a:rPr lang="ko-KR" altLang="en-US" dirty="0" err="1" smtClean="0"/>
              <a:t>구글이</a:t>
            </a:r>
            <a:r>
              <a:rPr lang="ko-KR" altLang="en-US" dirty="0" smtClean="0"/>
              <a:t> 자연어 처리 </a:t>
            </a:r>
            <a:r>
              <a:rPr lang="ko-KR" altLang="en-US" dirty="0"/>
              <a:t>위한 </a:t>
            </a:r>
            <a:r>
              <a:rPr lang="ko-KR" altLang="en-US" dirty="0" smtClean="0"/>
              <a:t>혁신적 모델 </a:t>
            </a:r>
            <a:r>
              <a:rPr lang="en-US" altLang="ko-KR" dirty="0"/>
              <a:t>‘</a:t>
            </a:r>
            <a:r>
              <a:rPr lang="ko-KR" altLang="en-US" dirty="0"/>
              <a:t>트랜스포머</a:t>
            </a:r>
            <a:r>
              <a:rPr lang="en-US" altLang="ko-KR" dirty="0"/>
              <a:t>’ </a:t>
            </a:r>
            <a:r>
              <a:rPr lang="ko-KR" altLang="en-US" dirty="0" smtClean="0"/>
              <a:t>제안</a:t>
            </a:r>
            <a:r>
              <a:rPr lang="en-US" altLang="ko-KR" dirty="0" smtClean="0"/>
              <a:t>[Vaswani2017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신경망과 순환 </a:t>
            </a:r>
            <a:r>
              <a:rPr lang="ko-KR" altLang="en-US" dirty="0" smtClean="0"/>
              <a:t>신경망 </a:t>
            </a:r>
            <a:r>
              <a:rPr lang="ko-KR" altLang="en-US" dirty="0"/>
              <a:t>구성요소를 모두 없애고 주목만으로 </a:t>
            </a:r>
            <a:r>
              <a:rPr lang="ko-KR" altLang="en-US" dirty="0" smtClean="0"/>
              <a:t>신경망 </a:t>
            </a:r>
            <a:r>
              <a:rPr lang="ko-KR" altLang="en-US" dirty="0"/>
              <a:t>구현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3" y="2305262"/>
            <a:ext cx="3991407" cy="42200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415273" y="3429000"/>
            <a:ext cx="1080120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06696" y="3933056"/>
            <a:ext cx="295232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scholar.google.com(2023.1.21)</a:t>
            </a:r>
          </a:p>
        </p:txBody>
      </p:sp>
    </p:spTree>
    <p:extLst>
      <p:ext uri="{BB962C8B-B14F-4D97-AF65-F5344CB8AC3E}">
        <p14:creationId xmlns:p14="http://schemas.microsoft.com/office/powerpoint/2010/main" val="171657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918437"/>
            <a:ext cx="5145615" cy="56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45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11.1 </a:t>
            </a:r>
            <a:r>
              <a:rPr lang="ko-KR" altLang="en-US" dirty="0"/>
              <a:t>주목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11.2 </a:t>
            </a:r>
            <a:r>
              <a:rPr lang="ko-KR" altLang="en-US" dirty="0"/>
              <a:t>순환 신경망과 주목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11.3 </a:t>
            </a:r>
            <a:r>
              <a:rPr lang="ko-KR" altLang="en-US" dirty="0"/>
              <a:t>트랜스포머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11.4 </a:t>
            </a:r>
            <a:r>
              <a:rPr lang="ko-KR" altLang="en-US" dirty="0"/>
              <a:t>비전 트랜스포머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11.5 </a:t>
            </a:r>
            <a:r>
              <a:rPr lang="ko-KR" altLang="en-US" dirty="0"/>
              <a:t>비전 트랜스포머 프로그래밍 실습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11.6 </a:t>
            </a:r>
            <a:r>
              <a:rPr lang="ko-KR" altLang="en-US" dirty="0"/>
              <a:t>트랜스포머의 특성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40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인코더 블록과 </a:t>
                </a:r>
                <a:r>
                  <a:rPr lang="ko-KR" altLang="en-US" dirty="0" err="1"/>
                  <a:t>디코더</a:t>
                </a:r>
                <a:r>
                  <a:rPr lang="ko-KR" altLang="en-US" dirty="0"/>
                  <a:t> 블록으로 구성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한국어를 영어로 번역하는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한국어가 인코더에 입력되고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영어가 </a:t>
                </a:r>
                <a:r>
                  <a:rPr lang="ko-KR" altLang="en-US" dirty="0" err="1"/>
                  <a:t>디코더에서</a:t>
                </a:r>
                <a:r>
                  <a:rPr lang="ko-KR" altLang="en-US" dirty="0"/>
                  <a:t> 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문장의 모든 단어를 한꺼번에 입력함으로써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sym typeface="Wingdings" panose="05000000000000000000" pitchFamily="2" charset="2"/>
                  </a:rPr>
                  <a:t>자기 주목이 가능해짐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단어는 </a:t>
                </a:r>
                <a:r>
                  <a:rPr lang="ko-KR" altLang="en-US" dirty="0" err="1"/>
                  <a:t>임베딩을</a:t>
                </a:r>
                <a:r>
                  <a:rPr lang="ko-KR" altLang="en-US" dirty="0"/>
                  <a:t> 통해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차원의 </a:t>
                </a:r>
                <a:r>
                  <a:rPr lang="ko-KR" altLang="ko-KR" dirty="0" err="1"/>
                  <a:t>임베딩</a:t>
                </a:r>
                <a:r>
                  <a:rPr lang="ko-KR" altLang="ko-KR" dirty="0"/>
                  <a:t> 벡터로 표현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논문은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=512)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/>
                  <a:t>개 단어를 가진 문장은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행렬로 </a:t>
                </a:r>
                <a:r>
                  <a:rPr lang="ko-KR" altLang="en-US" dirty="0"/>
                  <a:t>표현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위치 </a:t>
                </a: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인코딩으로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단어의 위치 정보를 추가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Multi-head attention(MHA)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층이 자기 주목을 담당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헤드를 여러 개 사용하여 성능 향상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FF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층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</a:t>
                </a: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완전연결층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과 </a:t>
                </a:r>
                <a:r>
                  <a:rPr lang="en-US" altLang="ko-KR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Add&amp;Norm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층을 추가로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적용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N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개의 인코더 블록과 </a:t>
                </a: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디코더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블록을 쌓음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(N=6)</a:t>
                </a: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752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①</a:t>
            </a:r>
            <a:r>
              <a:rPr lang="en-US" altLang="ko-KR" dirty="0"/>
              <a:t>~</a:t>
            </a:r>
            <a:r>
              <a:rPr lang="ko-KR" altLang="en-US" dirty="0"/>
              <a:t>③ 표시한 세</a:t>
            </a:r>
            <a:r>
              <a:rPr lang="en-US" altLang="ko-KR" dirty="0"/>
              <a:t> </a:t>
            </a:r>
            <a:r>
              <a:rPr lang="ko-KR" altLang="en-US" dirty="0"/>
              <a:t>개의 </a:t>
            </a:r>
            <a:r>
              <a:rPr lang="en-US" altLang="ko-KR" dirty="0"/>
              <a:t>MHA</a:t>
            </a:r>
            <a:r>
              <a:rPr lang="ko-KR" altLang="en-US" dirty="0"/>
              <a:t>층이</a:t>
            </a:r>
            <a:r>
              <a:rPr lang="en-US" altLang="ko-KR" dirty="0"/>
              <a:t> </a:t>
            </a:r>
            <a:r>
              <a:rPr lang="ko-KR" altLang="en-US" dirty="0"/>
              <a:t>주목을</a:t>
            </a:r>
            <a:r>
              <a:rPr lang="en-US" altLang="ko-KR" dirty="0"/>
              <a:t> </a:t>
            </a:r>
            <a:r>
              <a:rPr lang="ko-KR" altLang="en-US" dirty="0"/>
              <a:t>담당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인코더의 ①과 </a:t>
            </a:r>
            <a:r>
              <a:rPr lang="ko-KR" altLang="en-US" dirty="0" err="1"/>
              <a:t>디코더의</a:t>
            </a:r>
            <a:r>
              <a:rPr lang="ko-KR" altLang="en-US" dirty="0"/>
              <a:t> ② 표시한 </a:t>
            </a:r>
            <a:r>
              <a:rPr lang="en-US" altLang="ko-KR" dirty="0"/>
              <a:t>MHA</a:t>
            </a:r>
            <a:r>
              <a:rPr lang="ko-KR" altLang="en-US" dirty="0"/>
              <a:t>층은 자기 주목을 담당</a:t>
            </a:r>
            <a:r>
              <a:rPr lang="en-US" altLang="ko-KR" dirty="0"/>
              <a:t>(</a:t>
            </a:r>
            <a:r>
              <a:rPr lang="ko-KR" altLang="en-US" dirty="0"/>
              <a:t>자기 주목은 트랜스포머의 핵심 아이디어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문장을 구성하는 단어끼리 주목을 처리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인코더의 ① 표시한 </a:t>
            </a:r>
            <a:r>
              <a:rPr lang="en-US" altLang="ko-KR" dirty="0"/>
              <a:t>MHA: </a:t>
            </a:r>
            <a:r>
              <a:rPr lang="ko-KR" altLang="en-US" dirty="0"/>
              <a:t>인코더로 입력된 문장의 단어 벡터들이 </a:t>
            </a: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key,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디코더의</a:t>
            </a:r>
            <a:r>
              <a:rPr lang="ko-KR" altLang="en-US" dirty="0"/>
              <a:t> ② 표시한 </a:t>
            </a:r>
            <a:r>
              <a:rPr lang="en-US" altLang="ko-KR" dirty="0"/>
              <a:t>MHA: </a:t>
            </a:r>
            <a:r>
              <a:rPr lang="ko-KR" altLang="en-US" dirty="0" err="1"/>
              <a:t>디코더로</a:t>
            </a:r>
            <a:r>
              <a:rPr lang="ko-KR" altLang="en-US" dirty="0"/>
              <a:t> 입력된 문장의 단어 벡터들이 </a:t>
            </a: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key,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디코더의</a:t>
            </a:r>
            <a:r>
              <a:rPr lang="ko-KR" altLang="en-US" dirty="0"/>
              <a:t> ③ 표시한 </a:t>
            </a:r>
            <a:r>
              <a:rPr lang="en-US" altLang="ko-KR" dirty="0"/>
              <a:t>MHA</a:t>
            </a:r>
            <a:r>
              <a:rPr lang="ko-KR" altLang="en-US" dirty="0"/>
              <a:t>는 자기 주목이 아님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인코더와 </a:t>
            </a:r>
            <a:r>
              <a:rPr lang="ko-KR" altLang="en-US" dirty="0" err="1"/>
              <a:t>디코더</a:t>
            </a:r>
            <a:r>
              <a:rPr lang="ko-KR" altLang="en-US" dirty="0"/>
              <a:t> 사이의 주목을 담당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인코더의 상태 벡터는 </a:t>
            </a:r>
            <a:r>
              <a:rPr lang="en-US" altLang="ko-KR" dirty="0"/>
              <a:t>key</a:t>
            </a:r>
            <a:r>
              <a:rPr lang="ko-KR" altLang="en-US" dirty="0"/>
              <a:t>와 </a:t>
            </a:r>
            <a:r>
              <a:rPr lang="en-US" altLang="ko-KR" dirty="0"/>
              <a:t>value, </a:t>
            </a:r>
            <a:r>
              <a:rPr lang="ko-KR" altLang="en-US" dirty="0" err="1"/>
              <a:t>디코더의</a:t>
            </a:r>
            <a:r>
              <a:rPr lang="ko-KR" altLang="en-US" dirty="0"/>
              <a:t> 상태 벡터는 </a:t>
            </a:r>
            <a:r>
              <a:rPr lang="en-US" altLang="ko-KR" dirty="0"/>
              <a:t>query</a:t>
            </a:r>
            <a:r>
              <a:rPr lang="ko-KR" altLang="en-US" dirty="0"/>
              <a:t>로 작용함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2761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031530"/>
                <a:ext cx="9108503" cy="547260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단어 </a:t>
                </a:r>
                <a:r>
                  <a:rPr lang="ko-KR" altLang="en-US" dirty="0" err="1"/>
                  <a:t>임베딩</a:t>
                </a:r>
                <a:r>
                  <a:rPr lang="en-US" altLang="ko-KR" baseline="-25000" dirty="0"/>
                  <a:t>word embedding</a:t>
                </a:r>
              </a:p>
              <a:p>
                <a:pPr lvl="1"/>
                <a:r>
                  <a:rPr lang="ko-KR" altLang="ko-KR" dirty="0"/>
                  <a:t>단어 </a:t>
                </a:r>
                <a:r>
                  <a:rPr lang="ko-KR" altLang="ko-KR" dirty="0" err="1"/>
                  <a:t>임베딩</a:t>
                </a:r>
                <a:r>
                  <a:rPr lang="ko-KR" altLang="en-US" dirty="0" err="1"/>
                  <a:t>을</a:t>
                </a:r>
                <a:r>
                  <a:rPr lang="ko-KR" altLang="en-US" dirty="0"/>
                  <a:t> 통해 </a:t>
                </a:r>
                <a:r>
                  <a:rPr lang="ko-KR" altLang="ko-KR" dirty="0"/>
                  <a:t>단어를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 벡터로 변환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논문에서는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=512)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/>
                  <a:t>개</a:t>
                </a:r>
                <a:r>
                  <a:rPr lang="ko-KR" altLang="ko-KR" dirty="0"/>
                  <a:t> 단어</a:t>
                </a:r>
                <a:r>
                  <a:rPr lang="ko-KR" altLang="en-US" dirty="0"/>
                  <a:t>로 구성된 문장을</a:t>
                </a:r>
                <a:r>
                  <a:rPr lang="ko-KR" altLang="ko-KR" dirty="0"/>
                  <a:t> 한꺼번에 입력하</a:t>
                </a:r>
                <a:r>
                  <a:rPr lang="ko-KR" altLang="en-US" dirty="0"/>
                  <a:t>려고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크기의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ko-KR" altLang="ko-KR" dirty="0"/>
                  <a:t>행렬로 </a:t>
                </a:r>
                <a:r>
                  <a:rPr lang="ko-KR" altLang="ko-KR" dirty="0" smtClean="0"/>
                  <a:t>표현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단어의 순서 정보를 위한 위치 인코딩</a:t>
                </a:r>
                <a:r>
                  <a:rPr lang="en-US" altLang="ko-KR" baseline="-25000" dirty="0"/>
                  <a:t>positional encoding</a:t>
                </a:r>
              </a:p>
              <a:p>
                <a:pPr lvl="1"/>
                <a:r>
                  <a:rPr lang="ko-KR" altLang="ko-KR" dirty="0"/>
                  <a:t>위치 정보</a:t>
                </a:r>
                <a:r>
                  <a:rPr lang="ko-KR" altLang="en-US" dirty="0"/>
                  <a:t>를</a:t>
                </a:r>
                <a:r>
                  <a:rPr lang="ko-KR" altLang="ko-KR" dirty="0"/>
                  <a:t> 표현한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ko-KR" altLang="ko-KR" dirty="0"/>
                  <a:t>를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ko-KR" altLang="ko-KR" dirty="0"/>
                  <a:t>에 더해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ko-KR" altLang="ko-KR" dirty="0"/>
                  <a:t>행렬 만들고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ko-KR" dirty="0"/>
                  <a:t>를 입력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세 행렬 모두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031530"/>
                <a:ext cx="9108503" cy="5472608"/>
              </a:xfrm>
              <a:blipFill rotWithShape="1">
                <a:blip r:embed="rId2"/>
                <a:stretch>
                  <a:fillRect l="-602" t="-557" r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4" y="3717032"/>
            <a:ext cx="8192130" cy="3024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00394"/>
            <a:ext cx="2160240" cy="3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7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삼각함수를 이용하여 위치 행렬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ko-KR" altLang="en-US" dirty="0"/>
                  <a:t>를 만드는 방법</a:t>
                </a:r>
                <a:endParaRPr lang="en-US" altLang="ko-KR" dirty="0"/>
              </a:p>
              <a:p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28800"/>
            <a:ext cx="3742795" cy="14299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128875"/>
            <a:ext cx="7343966" cy="34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2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자기 주목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행렬</a:t>
                </a:r>
                <a:r>
                  <a:rPr lang="ko-KR" altLang="en-US" dirty="0"/>
                  <a:t>에 대한</a:t>
                </a:r>
                <a:r>
                  <a:rPr lang="ko-KR" altLang="ko-KR" dirty="0"/>
                  <a:t> 자기 주목은 </a:t>
                </a:r>
                <a:r>
                  <a:rPr lang="en-US" altLang="ko-KR" dirty="0"/>
                  <a:t>① </a:t>
                </a:r>
                <a:r>
                  <a:rPr lang="ko-KR" altLang="ko-KR" dirty="0"/>
                  <a:t>표시한 </a:t>
                </a:r>
                <a:r>
                  <a:rPr lang="en-US" altLang="ko-KR" dirty="0"/>
                  <a:t>MHA</a:t>
                </a:r>
                <a:r>
                  <a:rPr lang="ko-KR" altLang="ko-KR" dirty="0"/>
                  <a:t>가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자기 주목을 이해하려면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11-1]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11-2]</a:t>
                </a:r>
                <a:r>
                  <a:rPr lang="ko-KR" altLang="en-US" dirty="0"/>
                  <a:t>를 통해 식 </a:t>
                </a:r>
                <a:r>
                  <a:rPr lang="en-US" altLang="ko-KR" dirty="0"/>
                  <a:t>(11.5)</a:t>
                </a:r>
                <a:r>
                  <a:rPr lang="ko-KR" altLang="en-US" dirty="0"/>
                  <a:t>를 이해하고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query</a:t>
                </a:r>
                <a:r>
                  <a:rPr lang="ko-KR" altLang="en-US" dirty="0"/>
                  <a:t>와</a:t>
                </a:r>
                <a:r>
                  <a:rPr lang="en-US" altLang="ko-KR" dirty="0"/>
                  <a:t> key, value</a:t>
                </a:r>
                <a:r>
                  <a:rPr lang="ko-KR" altLang="en-US" dirty="0"/>
                  <a:t>가 모두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행렬</a:t>
                </a:r>
                <a:r>
                  <a:rPr lang="ko-KR" altLang="en-US" dirty="0"/>
                  <a:t>에서 온다는 사실을 이해해야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트랜스포머에서는 식 </a:t>
                </a:r>
                <a:r>
                  <a:rPr lang="en-US" altLang="ko-KR" dirty="0"/>
                  <a:t>(11-5)</a:t>
                </a:r>
                <a:r>
                  <a:rPr lang="ko-KR" altLang="en-US" dirty="0"/>
                  <a:t>에서 벡터였던 </a:t>
                </a:r>
                <a:r>
                  <a:rPr lang="en-US" altLang="ko-KR" dirty="0"/>
                  <a:t>query</a:t>
                </a:r>
                <a:r>
                  <a:rPr lang="ko-KR" altLang="en-US" dirty="0"/>
                  <a:t>를 행렬로 확장해야 함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11-1]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query</a:t>
                </a:r>
                <a:r>
                  <a:rPr lang="ko-KR" altLang="en-US" dirty="0"/>
                  <a:t>가 벡터였는데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여기서는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ko-KR" altLang="en-US" dirty="0"/>
                  <a:t>개 단어 각각이 </a:t>
                </a:r>
                <a:r>
                  <a:rPr lang="en-US" altLang="ko-KR" dirty="0"/>
                  <a:t>query</a:t>
                </a:r>
                <a:r>
                  <a:rPr lang="ko-KR" altLang="en-US" dirty="0"/>
                  <a:t>이므로 행렬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𝐐</m:t>
                    </m:r>
                  </m:oMath>
                </a14:m>
                <a:r>
                  <a:rPr lang="ko-KR" altLang="en-US" dirty="0"/>
                  <a:t>로 표현해야 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293096"/>
            <a:ext cx="3384376" cy="42936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8CC49AF6-09B0-E132-01EF-C26E4250DC4D}"/>
              </a:ext>
            </a:extLst>
          </p:cNvPr>
          <p:cNvCxnSpPr>
            <a:cxnSpLocks/>
          </p:cNvCxnSpPr>
          <p:nvPr/>
        </p:nvCxnSpPr>
        <p:spPr>
          <a:xfrm flipV="1">
            <a:off x="971600" y="4722457"/>
            <a:ext cx="0" cy="69627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1491307" y="4722457"/>
            <a:ext cx="1152128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주목 행렬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67544" y="5423923"/>
            <a:ext cx="1152128" cy="4823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문맥 행렬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1259632" y="4719860"/>
            <a:ext cx="1584176" cy="1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34282" y="4607746"/>
            <a:ext cx="0" cy="10800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259632" y="4614457"/>
            <a:ext cx="0" cy="10800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55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625026"/>
            <a:ext cx="5472608" cy="12918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</p:spPr>
            <p:txBody>
              <a:bodyPr/>
              <a:lstStyle/>
              <a:p>
                <a:r>
                  <a:rPr lang="ko-KR" altLang="en-US" dirty="0"/>
                  <a:t>자기 주목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가장 단순한 방법은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ko-KR" altLang="ko-KR" dirty="0"/>
                  <a:t>를 모두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ko-KR" dirty="0"/>
                  <a:t>로 설정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실제로는 </a:t>
                </a:r>
                <a:r>
                  <a:rPr lang="en-US" altLang="ko-KR" dirty="0"/>
                  <a:t>query,</a:t>
                </a:r>
                <a:r>
                  <a:rPr lang="ko-KR" altLang="ko-KR" dirty="0"/>
                  <a:t> </a:t>
                </a:r>
                <a:r>
                  <a:rPr lang="en-US" altLang="ko-KR" dirty="0"/>
                  <a:t>key, value</a:t>
                </a:r>
                <a:r>
                  <a:rPr lang="ko-KR" altLang="ko-KR" dirty="0"/>
                  <a:t>가 </a:t>
                </a:r>
                <a:r>
                  <a:rPr lang="ko-KR" altLang="en-US" dirty="0"/>
                  <a:t>자신의 </a:t>
                </a:r>
                <a:r>
                  <a:rPr lang="ko-KR" altLang="ko-KR" dirty="0"/>
                  <a:t>가중치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en-US" dirty="0"/>
                  <a:t>로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ko-KR" dirty="0"/>
                  <a:t>를 변환하여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</m:oMath>
                </a14:m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/>
                  <a:t>논문의 실험에서는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모두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r>
                  <a:rPr lang="ko-KR" altLang="ko-KR" dirty="0"/>
                  <a:t>로 설정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ko-KR" dirty="0"/>
                  <a:t>은 </a:t>
                </a:r>
                <a:r>
                  <a:rPr lang="ko-KR" altLang="ko-KR" dirty="0" err="1"/>
                  <a:t>임베딩</a:t>
                </a:r>
                <a:r>
                  <a:rPr lang="ko-KR" altLang="ko-KR" dirty="0"/>
                  <a:t> 벡터의 크기로 </a:t>
                </a:r>
                <a:r>
                  <a:rPr lang="en-US" altLang="ko-KR" dirty="0"/>
                  <a:t>512,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ko-KR" dirty="0"/>
                  <a:t>는 헤드의 개수로 </a:t>
                </a:r>
                <a:r>
                  <a:rPr lang="en-US" altLang="ko-KR" dirty="0"/>
                  <a:t>8)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가중치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ko-KR" dirty="0"/>
                  <a:t>는 모두 학습으로 알아</a:t>
                </a:r>
                <a:r>
                  <a:rPr lang="ko-KR" altLang="en-US" dirty="0"/>
                  <a:t>냄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  <a:blipFill rotWithShape="1">
                <a:blip r:embed="rId3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75656" y="6224617"/>
                <a:ext cx="1152128" cy="44474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𝑘𝑒𝑦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6224617"/>
                <a:ext cx="1152128" cy="4447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06618" y="6203840"/>
                <a:ext cx="1152128" cy="44474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618" y="6203840"/>
                <a:ext cx="1152128" cy="4447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/>
          <p:cNvCxnSpPr/>
          <p:nvPr/>
        </p:nvCxnSpPr>
        <p:spPr>
          <a:xfrm flipV="1">
            <a:off x="3902920" y="5907816"/>
            <a:ext cx="0" cy="29602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4" idx="0"/>
          </p:cNvCxnSpPr>
          <p:nvPr/>
        </p:nvCxnSpPr>
        <p:spPr>
          <a:xfrm flipH="1" flipV="1">
            <a:off x="1619672" y="5933935"/>
            <a:ext cx="432048" cy="29068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0"/>
          </p:cNvCxnSpPr>
          <p:nvPr/>
        </p:nvCxnSpPr>
        <p:spPr>
          <a:xfrm flipV="1">
            <a:off x="2051720" y="5928595"/>
            <a:ext cx="576064" cy="296022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02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11-3] </a:t>
                </a:r>
                <a:r>
                  <a:rPr lang="ko-KR" altLang="en-US" dirty="0"/>
                  <a:t>자기 주목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“</a:t>
                </a:r>
                <a:r>
                  <a:rPr lang="ko-KR" altLang="en-US" dirty="0"/>
                  <a:t>저게 저절로 붉어질 리 없다</a:t>
                </a:r>
                <a:r>
                  <a:rPr lang="en-US" altLang="ko-KR" dirty="0"/>
                  <a:t>”</a:t>
                </a:r>
                <a:r>
                  <a:rPr lang="ko-KR" altLang="en-US" dirty="0"/>
                  <a:t>가 입력되고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단어 임베딩과 위치 인코딩을 거쳐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/>
                  <a:t>가 다음과 같다고 가정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=5,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=4)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헤드가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(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ko-KR" dirty="0"/>
                  <a:t>=2)</a:t>
                </a:r>
                <a:r>
                  <a:rPr lang="ko-KR" altLang="en-US" dirty="0"/>
                  <a:t>라고 가정하면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 lvl="1"/>
                <a:r>
                  <a:rPr lang="ko-KR" altLang="en-US" dirty="0"/>
                  <a:t>학습으로 알아낸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ko-KR" dirty="0"/>
                  <a:t>가 다음과 같다</a:t>
                </a:r>
                <a:r>
                  <a:rPr lang="ko-KR" altLang="en-US" dirty="0"/>
                  <a:t>고 가정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132856"/>
            <a:ext cx="2520280" cy="1670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869161"/>
            <a:ext cx="4176464" cy="13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70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60" y="3034244"/>
            <a:ext cx="7819161" cy="13973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908720"/>
                <a:ext cx="8641655" cy="5595418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(11.10)</a:t>
                </a:r>
                <a:r>
                  <a:rPr lang="ko-KR" altLang="en-US" dirty="0"/>
                  <a:t>에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1" i="1">
                        <a:latin typeface="Cambria Math" panose="02040503050406030204" pitchFamily="18" charset="0"/>
                      </a:rPr>
                      <m:t>따</m:t>
                    </m:r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라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𝐊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altLang="ko-KR" b="1" dirty="0"/>
                  <a:t> </a:t>
                </a:r>
                <a:r>
                  <a:rPr lang="ko-KR" altLang="ko-KR" dirty="0"/>
                  <a:t>행렬은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주목 </a:t>
                </a:r>
                <a:r>
                  <a:rPr lang="ko-KR" altLang="en-US" dirty="0"/>
                  <a:t>행렬을 계산하면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문맥 행렬을 계산하면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908720"/>
                <a:ext cx="8641655" cy="5595418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/>
          <p:nvPr/>
        </p:nvCxnSpPr>
        <p:spPr>
          <a:xfrm flipV="1">
            <a:off x="5048618" y="2790467"/>
            <a:ext cx="0" cy="415101"/>
          </a:xfrm>
          <a:prstGeom prst="straightConnector1">
            <a:avLst/>
          </a:prstGeom>
          <a:ln w="15875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16186" y="1772816"/>
            <a:ext cx="3904286" cy="10486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행은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각 단어의 주목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벡터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예를 들어 첫 행의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두 번째 열의 </a:t>
            </a:r>
            <a:r>
              <a:rPr lang="en-US" altLang="ko-KR" sz="1400" dirty="0">
                <a:solidFill>
                  <a:srgbClr val="0000FF"/>
                </a:solidFill>
              </a:rPr>
              <a:t>0.2024</a:t>
            </a:r>
            <a:r>
              <a:rPr lang="ko-KR" altLang="en-US" sz="1400" dirty="0">
                <a:solidFill>
                  <a:srgbClr val="0000FF"/>
                </a:solidFill>
              </a:rPr>
              <a:t>는 첫 단어 </a:t>
            </a:r>
            <a:r>
              <a:rPr lang="en-US" altLang="ko-KR" sz="1400" dirty="0">
                <a:solidFill>
                  <a:srgbClr val="0000FF"/>
                </a:solidFill>
              </a:rPr>
              <a:t> ‘</a:t>
            </a:r>
            <a:r>
              <a:rPr lang="ko-KR" altLang="en-US" sz="1400" dirty="0">
                <a:solidFill>
                  <a:srgbClr val="0000FF"/>
                </a:solidFill>
              </a:rPr>
              <a:t>저게</a:t>
            </a:r>
            <a:r>
              <a:rPr lang="en-US" altLang="ko-KR" sz="1400" dirty="0">
                <a:solidFill>
                  <a:srgbClr val="0000FF"/>
                </a:solidFill>
              </a:rPr>
              <a:t>＇</a:t>
            </a:r>
            <a:r>
              <a:rPr lang="ko-KR" altLang="en-US" sz="1400" dirty="0">
                <a:solidFill>
                  <a:srgbClr val="0000FF"/>
                </a:solidFill>
              </a:rPr>
              <a:t>가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두 번째 단어 </a:t>
            </a:r>
            <a:r>
              <a:rPr lang="en-US" altLang="ko-KR" sz="1400" dirty="0">
                <a:solidFill>
                  <a:srgbClr val="0000FF"/>
                </a:solidFill>
              </a:rPr>
              <a:t>‘</a:t>
            </a:r>
            <a:r>
              <a:rPr lang="ko-KR" altLang="en-US" sz="1400" dirty="0">
                <a:solidFill>
                  <a:srgbClr val="0000FF"/>
                </a:solidFill>
              </a:rPr>
              <a:t>저절로</a:t>
            </a:r>
            <a:r>
              <a:rPr lang="en-US" altLang="ko-KR" sz="1400" dirty="0">
                <a:solidFill>
                  <a:srgbClr val="0000FF"/>
                </a:solidFill>
              </a:rPr>
              <a:t>＇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en-US" altLang="ko-KR" sz="1400" dirty="0">
                <a:solidFill>
                  <a:srgbClr val="0000FF"/>
                </a:solidFill>
              </a:rPr>
              <a:t>0.2024</a:t>
            </a:r>
            <a:r>
              <a:rPr lang="ko-KR" altLang="en-US" sz="1400" dirty="0">
                <a:solidFill>
                  <a:srgbClr val="0000FF"/>
                </a:solidFill>
              </a:rPr>
              <a:t>만큼 주목해야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한다는 뜻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5" y="1340768"/>
            <a:ext cx="3357119" cy="1226345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5048618" y="3205568"/>
            <a:ext cx="180000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9" y="5104536"/>
            <a:ext cx="2016223" cy="6636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5104536"/>
            <a:ext cx="1870523" cy="14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0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11-3]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자기</a:t>
            </a:r>
            <a:r>
              <a:rPr lang="en-US" altLang="ko-KR" dirty="0"/>
              <a:t> </a:t>
            </a:r>
            <a:r>
              <a:rPr lang="ko-KR" altLang="en-US" dirty="0"/>
              <a:t>주목을 계산하는 파이썬 코드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431540" y="1412776"/>
            <a:ext cx="8280920" cy="50405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/>
              <a:t>import </a:t>
            </a:r>
            <a:r>
              <a:rPr lang="en-US" altLang="ko-KR" sz="1600" dirty="0" err="1"/>
              <a:t>numpy</a:t>
            </a:r>
            <a:r>
              <a:rPr lang="en-US" altLang="ko-KR" sz="1600" dirty="0"/>
              <a:t> as np</a:t>
            </a:r>
          </a:p>
          <a:p>
            <a:r>
              <a:rPr lang="en-US" altLang="ko-KR" sz="1600" dirty="0"/>
              <a:t>import </a:t>
            </a:r>
            <a:r>
              <a:rPr lang="en-US" altLang="ko-KR" sz="1600" dirty="0" err="1"/>
              <a:t>scipy.special</a:t>
            </a:r>
            <a:r>
              <a:rPr lang="en-US" altLang="ko-KR" sz="1600" dirty="0"/>
              <a:t> as </a:t>
            </a:r>
            <a:r>
              <a:rPr lang="en-US" altLang="ko-KR" sz="1600" dirty="0" err="1"/>
              <a:t>sp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>
                <a:solidFill>
                  <a:srgbClr val="0000FF"/>
                </a:solidFill>
              </a:rPr>
              <a:t>def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 err="1">
                <a:solidFill>
                  <a:srgbClr val="0000FF"/>
                </a:solidFill>
              </a:rPr>
              <a:t>self_attention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X,Wq,Wk,Wv,d_key</a:t>
            </a:r>
            <a:r>
              <a:rPr lang="en-US" altLang="ko-KR" sz="1600" dirty="0">
                <a:solidFill>
                  <a:srgbClr val="0000FF"/>
                </a:solidFill>
              </a:rPr>
              <a:t>): # </a:t>
            </a:r>
            <a:r>
              <a:rPr lang="ko-KR" altLang="en-US" sz="1600" dirty="0">
                <a:solidFill>
                  <a:srgbClr val="0000FF"/>
                </a:solidFill>
              </a:rPr>
              <a:t>자기 주목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단일 헤드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Q=</a:t>
            </a:r>
            <a:r>
              <a:rPr lang="en-US" altLang="ko-KR" sz="1600" dirty="0" err="1">
                <a:solidFill>
                  <a:srgbClr val="0000FF"/>
                </a:solidFill>
              </a:rPr>
              <a:t>np.matmul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X,Wq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K=</a:t>
            </a:r>
            <a:r>
              <a:rPr lang="en-US" altLang="ko-KR" sz="1600" dirty="0" err="1">
                <a:solidFill>
                  <a:srgbClr val="0000FF"/>
                </a:solidFill>
              </a:rPr>
              <a:t>np.matmul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X,Wk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V=</a:t>
            </a:r>
            <a:r>
              <a:rPr lang="en-US" altLang="ko-KR" sz="1600" dirty="0" err="1">
                <a:solidFill>
                  <a:srgbClr val="0000FF"/>
                </a:solidFill>
              </a:rPr>
              <a:t>np.matmul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X,Wv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QK=</a:t>
            </a:r>
            <a:r>
              <a:rPr lang="en-US" altLang="ko-KR" sz="1600" dirty="0" err="1">
                <a:solidFill>
                  <a:srgbClr val="0000FF"/>
                </a:solidFill>
              </a:rPr>
              <a:t>np.matmul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Q,np.transpose</a:t>
            </a:r>
            <a:r>
              <a:rPr lang="en-US" altLang="ko-KR" sz="1600" dirty="0">
                <a:solidFill>
                  <a:srgbClr val="0000FF"/>
                </a:solidFill>
              </a:rPr>
              <a:t>(K))</a:t>
            </a:r>
          </a:p>
          <a:p>
            <a:r>
              <a:rPr lang="en-US" altLang="ko-KR" sz="1600" dirty="0">
                <a:solidFill>
                  <a:srgbClr val="0000FF"/>
                </a:solidFill>
              </a:rPr>
              <a:t>    A=</a:t>
            </a:r>
            <a:r>
              <a:rPr lang="en-US" altLang="ko-KR" sz="1600" dirty="0" err="1">
                <a:solidFill>
                  <a:srgbClr val="0000FF"/>
                </a:solidFill>
              </a:rPr>
              <a:t>sp.softmax</a:t>
            </a:r>
            <a:r>
              <a:rPr lang="en-US" altLang="ko-KR" sz="1600" dirty="0">
                <a:solidFill>
                  <a:srgbClr val="0000FF"/>
                </a:solidFill>
              </a:rPr>
              <a:t>(QK/</a:t>
            </a:r>
            <a:r>
              <a:rPr lang="en-US" altLang="ko-KR" sz="1600" dirty="0" err="1">
                <a:solidFill>
                  <a:srgbClr val="0000FF"/>
                </a:solidFill>
              </a:rPr>
              <a:t>np.sqrt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d_key</a:t>
            </a:r>
            <a:r>
              <a:rPr lang="en-US" altLang="ko-KR" sz="1600" dirty="0">
                <a:solidFill>
                  <a:srgbClr val="0000FF"/>
                </a:solidFill>
              </a:rPr>
              <a:t>),axis=1) # </a:t>
            </a:r>
            <a:r>
              <a:rPr lang="ko-KR" altLang="en-US" sz="1600" dirty="0">
                <a:solidFill>
                  <a:srgbClr val="0000FF"/>
                </a:solidFill>
              </a:rPr>
              <a:t>주목 행렬</a:t>
            </a:r>
          </a:p>
          <a:p>
            <a:r>
              <a:rPr lang="ko-KR" altLang="en-US" sz="1600" dirty="0">
                <a:solidFill>
                  <a:srgbClr val="0000FF"/>
                </a:solidFill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</a:rPr>
              <a:t>C=</a:t>
            </a:r>
            <a:r>
              <a:rPr lang="en-US" altLang="ko-KR" sz="1600" dirty="0" err="1">
                <a:solidFill>
                  <a:srgbClr val="0000FF"/>
                </a:solidFill>
              </a:rPr>
              <a:t>np.matmul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a,V</a:t>
            </a:r>
            <a:r>
              <a:rPr lang="en-US" altLang="ko-KR" sz="1600" dirty="0">
                <a:solidFill>
                  <a:srgbClr val="0000FF"/>
                </a:solidFill>
              </a:rPr>
              <a:t>) # </a:t>
            </a:r>
            <a:r>
              <a:rPr lang="ko-KR" altLang="en-US" sz="1600" dirty="0">
                <a:solidFill>
                  <a:srgbClr val="0000FF"/>
                </a:solidFill>
              </a:rPr>
              <a:t>문맥 행렬</a:t>
            </a:r>
          </a:p>
          <a:p>
            <a:r>
              <a:rPr lang="ko-KR" altLang="en-US" sz="1600" dirty="0">
                <a:solidFill>
                  <a:srgbClr val="0000FF"/>
                </a:solidFill>
              </a:rPr>
              <a:t>    </a:t>
            </a:r>
          </a:p>
          <a:p>
            <a:r>
              <a:rPr lang="ko-KR" altLang="en-US" sz="1600" dirty="0">
                <a:solidFill>
                  <a:srgbClr val="0000FF"/>
                </a:solidFill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</a:rPr>
              <a:t>return Q,K,V,A,C</a:t>
            </a:r>
          </a:p>
          <a:p>
            <a:r>
              <a:rPr lang="en-US" altLang="ko-KR" sz="1600" dirty="0"/>
              <a:t>    </a:t>
            </a:r>
          </a:p>
          <a:p>
            <a:r>
              <a:rPr lang="en-US" altLang="ko-KR" sz="1600" dirty="0"/>
              <a:t>X=</a:t>
            </a:r>
            <a:r>
              <a:rPr lang="en-US" altLang="ko-KR" sz="1600" dirty="0" err="1"/>
              <a:t>np.asarray</a:t>
            </a:r>
            <a:r>
              <a:rPr lang="en-US" altLang="ko-KR" sz="1600" dirty="0"/>
              <a:t>([[0.0,0.6,0.3,0],[0.1,0.9,0.0,0.0],[0,0.1,0.8,0.1],[0.3,0.0,0.6,0.0],[0.0,0.1,0.0,0.9]])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Wq</a:t>
            </a:r>
            <a:r>
              <a:rPr lang="en-US" altLang="ko-KR" sz="1600" dirty="0"/>
              <a:t>=</a:t>
            </a:r>
            <a:r>
              <a:rPr lang="en-US" altLang="ko-KR" sz="1600" dirty="0" err="1"/>
              <a:t>np.asarray</a:t>
            </a:r>
            <a:r>
              <a:rPr lang="en-US" altLang="ko-KR" sz="1600" dirty="0"/>
              <a:t>([[1,0],[1,0],[0,1],[0,3]])</a:t>
            </a:r>
          </a:p>
          <a:p>
            <a:r>
              <a:rPr lang="en-US" altLang="ko-KR" sz="1600" dirty="0" err="1"/>
              <a:t>Wk</a:t>
            </a:r>
            <a:r>
              <a:rPr lang="en-US" altLang="ko-KR" sz="1600" dirty="0"/>
              <a:t>=</a:t>
            </a:r>
            <a:r>
              <a:rPr lang="en-US" altLang="ko-KR" sz="1600" dirty="0" err="1"/>
              <a:t>np.asarray</a:t>
            </a:r>
            <a:r>
              <a:rPr lang="en-US" altLang="ko-KR" sz="1600" dirty="0"/>
              <a:t>([[0,1],[1,0],[1,0],[0,2]])</a:t>
            </a:r>
          </a:p>
          <a:p>
            <a:r>
              <a:rPr lang="en-US" altLang="ko-KR" sz="1600" dirty="0" err="1"/>
              <a:t>Wv</a:t>
            </a:r>
            <a:r>
              <a:rPr lang="en-US" altLang="ko-KR" sz="1600" dirty="0"/>
              <a:t>=</a:t>
            </a:r>
            <a:r>
              <a:rPr lang="en-US" altLang="ko-KR" sz="1600" dirty="0" err="1"/>
              <a:t>np.asarray</a:t>
            </a:r>
            <a:r>
              <a:rPr lang="en-US" altLang="ko-KR" sz="1600" dirty="0"/>
              <a:t>([[1,2],[0,1],[1,0],[0,0]])</a:t>
            </a:r>
          </a:p>
          <a:p>
            <a:endParaRPr lang="en-US" altLang="ko-KR" sz="1600" dirty="0"/>
          </a:p>
          <a:p>
            <a:r>
              <a:rPr lang="en-US" altLang="ko-KR" sz="1600" dirty="0"/>
              <a:t>Q,K,V,A,C=</a:t>
            </a:r>
            <a:r>
              <a:rPr lang="en-US" altLang="ko-KR" sz="1600" dirty="0" err="1"/>
              <a:t>self_attention</a:t>
            </a:r>
            <a:r>
              <a:rPr lang="en-US" altLang="ko-KR" sz="1600" dirty="0"/>
              <a:t>(X,Wq,Wk,Wv,2)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1379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60882" y="1015421"/>
                <a:ext cx="8893175" cy="5472608"/>
              </a:xfrm>
            </p:spPr>
            <p:txBody>
              <a:bodyPr/>
              <a:lstStyle/>
              <a:p>
                <a:r>
                  <a:rPr lang="en-US" altLang="ko-KR" dirty="0"/>
                  <a:t>Multi-head </a:t>
                </a:r>
                <a:r>
                  <a:rPr lang="ko-KR" altLang="en-US" dirty="0"/>
                  <a:t>주목</a:t>
                </a:r>
                <a:r>
                  <a:rPr lang="en-US" altLang="ko-KR" dirty="0"/>
                  <a:t>(MHA)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11-12]</a:t>
                </a:r>
                <a:r>
                  <a:rPr lang="ko-KR" altLang="en-US" dirty="0"/>
                  <a:t>에서 ① 표시한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는 여러 개의 헤드를 가짐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각 헤드는 고유한 변환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p>
                  </m:oMath>
                </a14:m>
                <a:r>
                  <a:rPr lang="ko-KR" altLang="ko-KR" dirty="0"/>
                  <a:t>를 가지고 자기 주목을 독립적으로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헤드끼리</a:t>
                </a:r>
                <a:r>
                  <a:rPr lang="ko-KR" altLang="ko-KR" dirty="0"/>
                  <a:t> 상호 보완</a:t>
                </a:r>
                <a:r>
                  <a:rPr lang="ko-KR" altLang="en-US" dirty="0"/>
                  <a:t>함으로써 성능 향상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논문의 실험에서는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=8</a:t>
                </a:r>
                <a:r>
                  <a:rPr lang="ko-KR" altLang="ko-KR" dirty="0"/>
                  <a:t>개의 </a:t>
                </a:r>
                <a:r>
                  <a:rPr lang="ko-KR" altLang="ko-KR" dirty="0" smtClean="0"/>
                  <a:t>헤드 </a:t>
                </a:r>
                <a:r>
                  <a:rPr lang="ko-KR" altLang="ko-KR" dirty="0"/>
                  <a:t>사용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헤드별로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 번호를 추가하여 식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(11.10)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을 다시 쓰면 식 </a:t>
                </a:r>
                <a:r>
                  <a:rPr lang="en-US" altLang="ko-KR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(11.11)</a:t>
                </a:r>
                <a:r>
                  <a:rPr lang="ko-KR" altLang="en-US" dirty="0">
                    <a:ea typeface="맑은 고딕" panose="020B0503020000020004" pitchFamily="50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이 됨</a:t>
                </a:r>
                <a:endParaRPr lang="en-US" altLang="ko-KR" dirty="0">
                  <a:ea typeface="맑은 고딕" panose="020B0503020000020004" pitchFamily="50" charset="-127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882" y="1015421"/>
                <a:ext cx="8893175" cy="5472608"/>
              </a:xfrm>
              <a:blipFill rotWithShape="1">
                <a:blip r:embed="rId2"/>
                <a:stretch>
                  <a:fillRect l="-617" r="-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350341"/>
            <a:ext cx="7601737" cy="1708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3968" y="3632329"/>
                <a:ext cx="1584176" cy="44474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632329"/>
                <a:ext cx="1584176" cy="4447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/>
          <p:nvPr/>
        </p:nvCxnSpPr>
        <p:spPr>
          <a:xfrm flipH="1">
            <a:off x="4619907" y="4025751"/>
            <a:ext cx="87563" cy="316044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599659" y="4221088"/>
            <a:ext cx="2736000" cy="1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1599659" y="4221088"/>
            <a:ext cx="2739225" cy="108000"/>
            <a:chOff x="1599659" y="3789040"/>
            <a:chExt cx="2739225" cy="108000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4338884" y="3789040"/>
              <a:ext cx="0" cy="10800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599659" y="3789040"/>
              <a:ext cx="0" cy="10800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43993" y="3797586"/>
                <a:ext cx="1584176" cy="44474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993" y="3797586"/>
                <a:ext cx="1584176" cy="4447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404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인간은 인식할 때 의도</a:t>
            </a:r>
            <a:r>
              <a:rPr lang="en-US" altLang="ko-KR" baseline="-25000" dirty="0"/>
              <a:t>intention</a:t>
            </a:r>
            <a:r>
              <a:rPr lang="ko-KR" altLang="en-US" dirty="0"/>
              <a:t>에 따라 특정한 곳에 주목</a:t>
            </a:r>
            <a:r>
              <a:rPr lang="en-US" altLang="ko-KR" baseline="-25000" dirty="0"/>
              <a:t>attention</a:t>
            </a:r>
          </a:p>
          <a:p>
            <a:pPr lvl="1"/>
            <a:r>
              <a:rPr lang="ko-KR" altLang="en-US" dirty="0"/>
              <a:t>질문에 따라 의도가 형성되고 의도에 따라 주목할 곳을 정함</a:t>
            </a:r>
            <a:endParaRPr lang="en-US" altLang="ko-KR" dirty="0"/>
          </a:p>
          <a:p>
            <a:pPr lvl="1"/>
            <a:r>
              <a:rPr lang="ko-KR" altLang="en-US" dirty="0"/>
              <a:t>인간의 주목에 대한 연구</a:t>
            </a:r>
            <a:endParaRPr lang="en-US" altLang="ko-KR" dirty="0"/>
          </a:p>
          <a:p>
            <a:pPr lvl="2"/>
            <a:r>
              <a:rPr lang="ko-KR" altLang="en-US" dirty="0"/>
              <a:t>인간이 어디에 주목하는지 표시한 주목 맵 측정</a:t>
            </a:r>
            <a:endParaRPr lang="en-US" altLang="ko-KR" dirty="0"/>
          </a:p>
          <a:p>
            <a:pPr lvl="2"/>
            <a:r>
              <a:rPr lang="ko-KR" altLang="en-US" dirty="0"/>
              <a:t>뇌가</a:t>
            </a:r>
            <a:r>
              <a:rPr lang="en-US" altLang="ko-KR" dirty="0"/>
              <a:t> </a:t>
            </a:r>
            <a:r>
              <a:rPr lang="ko-KR" altLang="en-US" dirty="0"/>
              <a:t>어떻게 주목을 달성하는지 밝힘 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컴퓨터 비전의 주목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분류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검출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추적 등의 문제를 푸는데 주목을 적극 활용함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주목만으로 구성된 트랜스포머가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능가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994190"/>
            <a:ext cx="6984776" cy="24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3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  <a:endParaRPr lang="ko-KR" alt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11-4] multi-head </a:t>
                </a:r>
                <a:r>
                  <a:rPr lang="ko-KR" altLang="en-US" dirty="0"/>
                  <a:t>주목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헤드가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두 개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=2)</a:t>
                </a:r>
                <a:r>
                  <a:rPr lang="ko-KR" altLang="en-US" dirty="0"/>
                  <a:t>고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문맥 행렬이 다음과 같다고 가정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ko-KR" altLang="en-US" dirty="0"/>
                  <a:t>를 아래 </a:t>
                </a:r>
                <a:r>
                  <a:rPr lang="en-US" altLang="ko-KR" dirty="0"/>
                  <a:t>4*4 </a:t>
                </a:r>
                <a:r>
                  <a:rPr lang="ko-KR" altLang="en-US" dirty="0"/>
                  <a:t>행렬이라고 가정하고 문맥 행렬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ko-KR" altLang="en-US" dirty="0"/>
                  <a:t>를 계산하면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916832"/>
            <a:ext cx="8620775" cy="13986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89" y="4077072"/>
            <a:ext cx="8277951" cy="1512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3B96174F-3760-D358-6BDA-425FBACD077B}"/>
                  </a:ext>
                </a:extLst>
              </p:cNvPr>
              <p:cNvSpPr txBox="1"/>
              <p:nvPr/>
            </p:nvSpPr>
            <p:spPr>
              <a:xfrm>
                <a:off x="3907214" y="3829452"/>
                <a:ext cx="972500" cy="4952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600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96174F-3760-D358-6BDA-425FBACD0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214" y="3829452"/>
                <a:ext cx="972500" cy="4952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08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Add&amp;Norm</a:t>
            </a:r>
            <a:r>
              <a:rPr lang="ko-KR" altLang="en-US" dirty="0"/>
              <a:t>층</a:t>
            </a:r>
            <a:endParaRPr lang="en-US" altLang="ko-KR" dirty="0"/>
          </a:p>
          <a:p>
            <a:pPr lvl="1"/>
            <a:r>
              <a:rPr lang="en-US" altLang="ko-KR" dirty="0"/>
              <a:t>Add</a:t>
            </a:r>
            <a:r>
              <a:rPr lang="ko-KR" altLang="en-US" dirty="0"/>
              <a:t>는 지름길 연결</a:t>
            </a:r>
            <a:r>
              <a:rPr lang="en-US" altLang="ko-KR" dirty="0"/>
              <a:t>, Norm</a:t>
            </a:r>
            <a:r>
              <a:rPr lang="ko-KR" altLang="en-US" dirty="0"/>
              <a:t>은 층 정규화</a:t>
            </a:r>
            <a:r>
              <a:rPr lang="en-US" altLang="ko-KR" baseline="-25000" dirty="0"/>
              <a:t>layer normalization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8840"/>
            <a:ext cx="5832648" cy="3819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852936"/>
            <a:ext cx="7636761" cy="343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33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위치 별 </a:t>
                </a:r>
                <a:r>
                  <a:rPr lang="en-US" altLang="ko-KR" dirty="0"/>
                  <a:t>FF</a:t>
                </a:r>
                <a:r>
                  <a:rPr lang="ko-KR" altLang="en-US" dirty="0"/>
                  <a:t>층</a:t>
                </a:r>
                <a:r>
                  <a:rPr lang="en-US" altLang="ko-KR" baseline="-25000" dirty="0"/>
                  <a:t>position-wise Feed-Forward layer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완전연결층은 벡터와 벡터를 연결하는데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여기서는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크기의 행렬과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차원의 벡터를 연결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ko-KR" dirty="0"/>
                  <a:t>의 행 각각을 벡터로 간주하여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차원의 벡터와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차원의 벡터를 연결하여 연산을 수행</a:t>
                </a:r>
                <a:r>
                  <a:rPr lang="en-US" altLang="ko-KR" dirty="0"/>
                  <a:t>. </a:t>
                </a:r>
                <a:r>
                  <a:rPr lang="ko-KR" altLang="ko-KR" dirty="0"/>
                  <a:t>이런 연산을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ko-KR" dirty="0"/>
                  <a:t>개의 모든 행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즉 모든 위치에 대해 </a:t>
                </a:r>
                <a:r>
                  <a:rPr lang="ko-KR" altLang="en-US" dirty="0"/>
                  <a:t>독립적으로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01008"/>
            <a:ext cx="5725023" cy="37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3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인코더의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알아내야 할 가중치</a:t>
                </a:r>
                <a:endParaRPr lang="en-US" altLang="ko-KR" baseline="-25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논문에서는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=512,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=8</a:t>
                </a:r>
                <a:r>
                  <a:rPr lang="ko-KR" altLang="en-US" dirty="0"/>
                  <a:t>이므로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</m:oMath>
                </a14:m>
                <a:r>
                  <a:rPr lang="en-US" altLang="ko-KR" dirty="0"/>
                  <a:t>=64.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en-US" altLang="ko-KR" dirty="0"/>
                  <a:t>=2048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MHA</a:t>
                </a:r>
                <a:r>
                  <a:rPr lang="ko-KR" altLang="ko-KR" dirty="0"/>
                  <a:t>층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/>
                  <a:t>가중치 집합은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bSup>
                    <m:r>
                      <a:rPr lang="en-US" altLang="ko-KR" b="1" i="1">
                        <a:latin typeface="Cambria Math" panose="02040503050406030204" pitchFamily="18" charset="0"/>
                      </a:rPr>
                      <m:t>,⋯,</m:t>
                    </m:r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Q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V</m:t>
                        </m:r>
                      </m:sup>
                    </m:sSubSup>
                    <m:r>
                      <a:rPr lang="en-US" altLang="ko-KR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sup>
                    </m:sSup>
                  </m:oMath>
                </a14:m>
                <a:r>
                  <a:rPr lang="ko-KR" altLang="ko-KR" dirty="0"/>
                  <a:t>로서 총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ko-KR" altLang="ko-KR" dirty="0"/>
                  <a:t>개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ko-KR" altLang="ko-KR" dirty="0"/>
                  <a:t> 붙은 행렬은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ko-KR" altLang="ko-KR" dirty="0"/>
                  <a:t> 붙은 행렬은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ko-KR" altLang="ko-KR" dirty="0"/>
                  <a:t> 붙은 행렬은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크기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</a:t>
                </a:r>
                <a:r>
                  <a:rPr lang="ko-KR" altLang="ko-KR" dirty="0"/>
                  <a:t> </a:t>
                </a:r>
                <a:r>
                  <a:rPr lang="en-US" altLang="ko-KR" dirty="0"/>
                  <a:t>512*64*24+512*512=1,048,576</a:t>
                </a:r>
                <a:r>
                  <a:rPr lang="ko-KR" altLang="ko-KR" dirty="0"/>
                  <a:t>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가중치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FF</a:t>
                </a:r>
                <a:r>
                  <a:rPr lang="ko-KR" altLang="en-US" dirty="0"/>
                  <a:t>층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ko-KR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ko-KR" dirty="0"/>
                  <a:t>는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ko-KR" dirty="0"/>
                  <a:t>개의 가중치 가</a:t>
                </a:r>
                <a:r>
                  <a:rPr lang="ko-KR" altLang="en-US" dirty="0"/>
                  <a:t>짐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따라서</a:t>
                </a:r>
                <a:r>
                  <a:rPr lang="ko-KR" altLang="ko-KR" dirty="0"/>
                  <a:t> </a:t>
                </a:r>
                <a:r>
                  <a:rPr lang="en-US" altLang="ko-KR" dirty="0"/>
                  <a:t>512*(2048+1)+2048*(512+1)=2,099,712</a:t>
                </a:r>
                <a:r>
                  <a:rPr lang="ko-KR" altLang="ko-KR" dirty="0"/>
                  <a:t>개 가중치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이런 인코더 블록이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=6</a:t>
                </a:r>
                <a:r>
                  <a:rPr lang="ko-KR" altLang="en-US" dirty="0"/>
                  <a:t>개이므로 가중치 총 수는 </a:t>
                </a:r>
                <a:r>
                  <a:rPr lang="en-US" altLang="ko-KR" dirty="0"/>
                  <a:t>6(1,048,576+2,099,712)=18,889,728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284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디코더의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디코더에</a:t>
                </a:r>
                <a:r>
                  <a:rPr lang="ko-KR" altLang="en-US" dirty="0"/>
                  <a:t> ② 표시된 </a:t>
                </a:r>
                <a:r>
                  <a:rPr lang="en-US" altLang="ko-KR" dirty="0"/>
                  <a:t>Masked MHA</a:t>
                </a:r>
                <a:r>
                  <a:rPr lang="ko-KR" altLang="en-US" dirty="0"/>
                  <a:t>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행렬 일부를 마스크로 가</a:t>
                </a:r>
                <a:r>
                  <a:rPr lang="ko-KR" altLang="en-US" dirty="0"/>
                  <a:t>리는 것</a:t>
                </a:r>
                <a:r>
                  <a:rPr lang="ko-KR" altLang="ko-KR" dirty="0"/>
                  <a:t>을 빼면 인코더의 </a:t>
                </a:r>
                <a:r>
                  <a:rPr lang="en-US" altLang="ko-KR" dirty="0"/>
                  <a:t>① </a:t>
                </a:r>
                <a:r>
                  <a:rPr lang="ko-KR" altLang="ko-KR" dirty="0"/>
                  <a:t>표시된 </a:t>
                </a:r>
                <a:r>
                  <a:rPr lang="en-US" altLang="ko-KR" dirty="0"/>
                  <a:t>MHA</a:t>
                </a:r>
                <a:r>
                  <a:rPr lang="ko-KR" altLang="ko-KR" dirty="0"/>
                  <a:t>층과 같</a:t>
                </a:r>
                <a:r>
                  <a:rPr lang="ko-KR" altLang="en-US" dirty="0"/>
                  <a:t>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교사 강요와 자기 회귀 방식의 차이를 극복하려고 마스크 적용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 단계는 자기 회귀와 교사 강요 중에 선택 가능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추론 단계에서는 자기 회귀 방식만 가능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트랜스포머는 학습 단계에서는 교사 강요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추론에서는 자기 회귀를 사용</a:t>
                </a:r>
                <a:r>
                  <a:rPr lang="en-US" altLang="ko-KR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학습과 추론 단계의 동작 차이를 극복하려고 </a:t>
                </a:r>
                <a:r>
                  <a:rPr lang="ko-KR" altLang="en-US" dirty="0" err="1"/>
                  <a:t>마스킹</a:t>
                </a:r>
                <a:r>
                  <a:rPr lang="ko-KR" altLang="en-US" dirty="0"/>
                  <a:t> 적용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마스킹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𝐐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행렬의 대각선 위쪽에 있는 모든 요소를 아주 큰 음수로 설정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904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디코더의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11-5] Masked MHA</a:t>
                </a:r>
                <a:r>
                  <a:rPr lang="ko-KR" altLang="en-US" dirty="0"/>
                  <a:t>층의 연산</a:t>
                </a:r>
                <a:endParaRPr lang="en-US" altLang="ko-KR" dirty="0"/>
              </a:p>
              <a:p>
                <a:pPr lvl="1"/>
                <a:r>
                  <a:rPr lang="ko-KR" altLang="ko-KR" dirty="0"/>
                  <a:t>출력 문장 </a:t>
                </a:r>
                <a:r>
                  <a:rPr lang="en-US" altLang="ko-KR" dirty="0"/>
                  <a:t>‘&lt;SOS&gt; That can’t turn red by itself &lt;EOS&gt;’</a:t>
                </a:r>
                <a:r>
                  <a:rPr lang="ko-KR" altLang="ko-KR" dirty="0"/>
                  <a:t>가 </a:t>
                </a:r>
                <a:r>
                  <a:rPr lang="ko-KR" altLang="ko-KR" dirty="0" err="1"/>
                  <a:t>디코더에</a:t>
                </a:r>
                <a:r>
                  <a:rPr lang="ko-KR" altLang="ko-KR" dirty="0"/>
                  <a:t> 입력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=8)</a:t>
                </a:r>
              </a:p>
              <a:p>
                <a:pPr lvl="1"/>
                <a:r>
                  <a:rPr lang="ko-KR" altLang="ko-KR" dirty="0"/>
                  <a:t>식 </a:t>
                </a:r>
                <a:r>
                  <a:rPr lang="en-US" altLang="ko-KR" dirty="0"/>
                  <a:t>(11.10)</a:t>
                </a:r>
                <a:r>
                  <a:rPr lang="ko-KR" altLang="ko-KR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𝐐</m:t>
                    </m:r>
                    <m:sSup>
                      <m:sSupPr>
                        <m:ctrlPr>
                          <a:rPr lang="ko-KR" altLang="ko-KR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ko-KR" dirty="0"/>
                  <a:t> 계산한 결과 아래와 같고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ko-KR" altLang="ko-KR" dirty="0"/>
                  <a:t>는 </a:t>
                </a:r>
                <a:r>
                  <a:rPr lang="en-US" altLang="ko-KR" smtClean="0"/>
                  <a:t>-0.1</a:t>
                </a:r>
                <a:r>
                  <a:rPr lang="en-US" altLang="ko-KR" baseline="30000" smtClean="0"/>
                  <a:t>9</a:t>
                </a:r>
                <a:r>
                  <a:rPr lang="ko-KR" altLang="ko-KR" dirty="0"/>
                  <a:t>이고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𝑘𝑒𝑦</m:t>
                        </m:r>
                      </m:sub>
                    </m:sSub>
                  </m:oMath>
                </a14:m>
                <a:r>
                  <a:rPr lang="en-US" altLang="ko-KR" dirty="0"/>
                  <a:t>=2</a:t>
                </a:r>
                <a:r>
                  <a:rPr lang="ko-KR" altLang="ko-KR" dirty="0"/>
                  <a:t>라 가정</a:t>
                </a:r>
                <a:endParaRPr lang="en-US" altLang="ko-KR" b="1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r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311177"/>
            <a:ext cx="7575679" cy="1998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7" y="4428421"/>
            <a:ext cx="6624736" cy="2312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860C24C7-37E5-A683-5090-E8EF66D73605}"/>
                  </a:ext>
                </a:extLst>
              </p:cNvPr>
              <p:cNvSpPr txBox="1"/>
              <p:nvPr/>
            </p:nvSpPr>
            <p:spPr>
              <a:xfrm>
                <a:off x="7420155" y="5065945"/>
                <a:ext cx="1472325" cy="884903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sz="1400" dirty="0">
                    <a:solidFill>
                      <a:srgbClr val="0000FF"/>
                    </a:solidFill>
                  </a:rPr>
                  <a:t>번째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단어는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</a:p>
              <a:p>
                <a:r>
                  <a:rPr lang="ko-KR" altLang="en-US" sz="1400" dirty="0">
                    <a:solidFill>
                      <a:srgbClr val="0000FF"/>
                    </a:solidFill>
                  </a:rPr>
                  <a:t>그 이전에 발생한 </a:t>
                </a:r>
                <a:endParaRPr lang="en-US" altLang="ko-KR" sz="1400" dirty="0">
                  <a:solidFill>
                    <a:srgbClr val="0000FF"/>
                  </a:solidFill>
                </a:endParaRPr>
              </a:p>
              <a:p>
                <a:r>
                  <a:rPr lang="ko-KR" altLang="en-US" sz="1400" dirty="0">
                    <a:solidFill>
                      <a:srgbClr val="0000FF"/>
                    </a:solidFill>
                  </a:rPr>
                  <a:t>단어에만 주목</a:t>
                </a:r>
                <a:endParaRPr lang="ko-KR" altLang="en-US" sz="14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0C24C7-37E5-A683-5090-E8EF66D7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155" y="5065945"/>
                <a:ext cx="1472325" cy="884903"/>
              </a:xfrm>
              <a:prstGeom prst="rect">
                <a:avLst/>
              </a:prstGeom>
              <a:blipFill rotWithShape="1">
                <a:blip r:embed="rId5"/>
                <a:stretch>
                  <a:fillRect l="-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7" idx="1"/>
          </p:cNvCxnSpPr>
          <p:nvPr/>
        </p:nvCxnSpPr>
        <p:spPr>
          <a:xfrm flipH="1">
            <a:off x="7092280" y="5508397"/>
            <a:ext cx="327875" cy="144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21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디코더의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11-12]</a:t>
                </a:r>
                <a:r>
                  <a:rPr lang="ko-KR" altLang="en-US" dirty="0"/>
                  <a:t>에서 ③ 표시된 </a:t>
                </a:r>
                <a:r>
                  <a:rPr lang="ko-KR" altLang="en-US" dirty="0" err="1"/>
                  <a:t>디코더의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인코더와 연결되어 있어 </a:t>
                </a:r>
                <a:r>
                  <a:rPr lang="ko-KR" altLang="ko-KR" dirty="0" err="1"/>
                  <a:t>디코더</a:t>
                </a:r>
                <a:r>
                  <a:rPr lang="ko-KR" altLang="en-US" dirty="0" err="1"/>
                  <a:t>의</a:t>
                </a:r>
                <a:r>
                  <a:rPr lang="ko-KR" altLang="ko-KR" dirty="0"/>
                  <a:t> 단어가 인코더의 단어에 주목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자기 주목이 아님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/>
                  <a:t>가 오는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곳만 다르고 모든 계산 과정은 ① 표시된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와 같음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755576" y="3307627"/>
            <a:ext cx="5832648" cy="3001693"/>
            <a:chOff x="755576" y="3153809"/>
            <a:chExt cx="5832648" cy="300169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576" y="3153809"/>
              <a:ext cx="5832648" cy="25449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839" y="5805264"/>
              <a:ext cx="4175201" cy="35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607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디코더의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인코더에서 온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ko-KR" dirty="0"/>
                  <a:t>와 </a:t>
                </a:r>
                <a:r>
                  <a:rPr lang="ko-KR" altLang="ko-KR" dirty="0" err="1"/>
                  <a:t>디코더에서</a:t>
                </a:r>
                <a:r>
                  <a:rPr lang="ko-KR" altLang="ko-KR" dirty="0"/>
                  <a:t> 온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ko-KR" altLang="ko-KR" dirty="0"/>
                  <a:t> 구별하기 위해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enc</m:t>
                        </m:r>
                      </m:sub>
                    </m:sSub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dec</m:t>
                        </m:r>
                      </m:sub>
                    </m:sSub>
                  </m:oMath>
                </a14:m>
                <a:r>
                  <a:rPr lang="ko-KR" altLang="ko-KR" dirty="0"/>
                  <a:t>라 표기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query</a:t>
                </a:r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dec</m:t>
                        </m:r>
                      </m:sub>
                    </m:sSub>
                  </m:oMath>
                </a14:m>
                <a:r>
                  <a:rPr lang="ko-KR" altLang="ko-KR" dirty="0"/>
                  <a:t>를 사용하고 </a:t>
                </a:r>
                <a:r>
                  <a:rPr lang="en-US" altLang="ko-KR" dirty="0"/>
                  <a:t>key</a:t>
                </a:r>
                <a:r>
                  <a:rPr lang="ko-KR" altLang="ko-KR" dirty="0"/>
                  <a:t>와</a:t>
                </a:r>
                <a:r>
                  <a:rPr lang="en-US" altLang="ko-KR" dirty="0"/>
                  <a:t> value</a:t>
                </a:r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enc</m:t>
                        </m:r>
                      </m:sub>
                    </m:sSub>
                  </m:oMath>
                </a14:m>
                <a:r>
                  <a:rPr lang="ko-KR" altLang="ko-KR" dirty="0"/>
                  <a:t>를 사용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/>
                  <a:t>언어 번역에서</a:t>
                </a:r>
                <a:r>
                  <a:rPr lang="ko-KR" altLang="en-US" dirty="0"/>
                  <a:t>는</a:t>
                </a:r>
                <a:r>
                  <a:rPr lang="ko-KR" altLang="ko-KR" dirty="0"/>
                  <a:t> 출력 문장의 정보를 가진 </a:t>
                </a:r>
                <a:r>
                  <a:rPr lang="en-US" altLang="ko-KR" dirty="0"/>
                  <a:t>query</a:t>
                </a:r>
                <a:r>
                  <a:rPr lang="ko-KR" altLang="ko-KR" dirty="0"/>
                  <a:t>가 입력 문장의 정보를 가진 </a:t>
                </a:r>
                <a:r>
                  <a:rPr lang="en-US" altLang="ko-KR" dirty="0"/>
                  <a:t>key</a:t>
                </a:r>
                <a:r>
                  <a:rPr lang="ko-KR" altLang="ko-KR" dirty="0"/>
                  <a:t>와</a:t>
                </a:r>
                <a:r>
                  <a:rPr lang="en-US" altLang="ko-KR" dirty="0"/>
                  <a:t> value</a:t>
                </a:r>
                <a:r>
                  <a:rPr lang="ko-KR" altLang="ko-KR" dirty="0"/>
                  <a:t>에 주목하는 정도를 계산</a:t>
                </a:r>
                <a:r>
                  <a:rPr lang="ko-KR" altLang="en-US" dirty="0"/>
                  <a:t>하는 효과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212976"/>
            <a:ext cx="7698961" cy="160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7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디코더의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학습이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알아내야 할 가중치</a:t>
                </a:r>
                <a:endParaRPr lang="en-US" altLang="ko-KR" baseline="-25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두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층 각각의 가중치 개수는 인코더의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와 같음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 </a:t>
                </a:r>
                <a:r>
                  <a:rPr lang="en-US" altLang="ko-KR" dirty="0"/>
                  <a:t>2*1,048,576=2,097,152</a:t>
                </a:r>
                <a:r>
                  <a:rPr lang="ko-KR" altLang="ko-KR" dirty="0"/>
                  <a:t>개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FF</a:t>
                </a:r>
                <a:r>
                  <a:rPr lang="ko-KR" altLang="en-US" dirty="0"/>
                  <a:t>층은 인코더와 같음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 </a:t>
                </a:r>
                <a:r>
                  <a:rPr lang="en-US" altLang="ko-KR" dirty="0"/>
                  <a:t>2,099,712</a:t>
                </a:r>
                <a:r>
                  <a:rPr lang="ko-KR" altLang="ko-KR" dirty="0"/>
                  <a:t>개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이런 </a:t>
                </a:r>
                <a:r>
                  <a:rPr lang="ko-KR" altLang="en-US" dirty="0" err="1"/>
                  <a:t>디코더</a:t>
                </a:r>
                <a:r>
                  <a:rPr lang="ko-KR" altLang="en-US" dirty="0"/>
                  <a:t> 블록이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=6</a:t>
                </a:r>
                <a:r>
                  <a:rPr lang="ko-KR" altLang="en-US" dirty="0"/>
                  <a:t>개이므로 가중치 총 수는 </a:t>
                </a:r>
                <a:r>
                  <a:rPr lang="en-US" altLang="ko-KR" dirty="0"/>
                  <a:t>6(2,097,152+2,099,712)=25,181,184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053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인코더 블록과 </a:t>
            </a:r>
            <a:r>
              <a:rPr lang="en-US" altLang="ko-KR" dirty="0"/>
              <a:t>N</a:t>
            </a:r>
            <a:r>
              <a:rPr lang="ko-KR" altLang="en-US" dirty="0"/>
              <a:t>개의 </a:t>
            </a:r>
            <a:r>
              <a:rPr lang="ko-KR" altLang="en-US" dirty="0" err="1"/>
              <a:t>디코더</a:t>
            </a:r>
            <a:r>
              <a:rPr lang="ko-KR" altLang="en-US" dirty="0"/>
              <a:t> 블록 </a:t>
            </a:r>
            <a:r>
              <a:rPr lang="en-US" altLang="ko-KR" dirty="0"/>
              <a:t>(</a:t>
            </a:r>
            <a:r>
              <a:rPr lang="ko-KR" altLang="en-US" dirty="0"/>
              <a:t>논문은</a:t>
            </a:r>
            <a:r>
              <a:rPr lang="en-US" altLang="ko-KR" dirty="0"/>
              <a:t> N=6)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84784"/>
            <a:ext cx="5107236" cy="522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6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주목은 </a:t>
            </a:r>
            <a:r>
              <a:rPr lang="ko-KR" altLang="en-US" dirty="0" err="1"/>
              <a:t>딥러닝</a:t>
            </a:r>
            <a:r>
              <a:rPr lang="ko-KR" altLang="en-US" dirty="0"/>
              <a:t> 이전부터 중요한 연구 주제</a:t>
            </a:r>
            <a:endParaRPr lang="en-US" altLang="ko-KR" dirty="0"/>
          </a:p>
          <a:p>
            <a:r>
              <a:rPr lang="ko-KR" altLang="en-US" dirty="0" err="1"/>
              <a:t>서베이</a:t>
            </a:r>
            <a:r>
              <a:rPr lang="ko-KR" altLang="en-US" dirty="0"/>
              <a:t> 논문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주목 전반 </a:t>
            </a:r>
            <a:r>
              <a:rPr lang="en-US" altLang="ko-KR" dirty="0"/>
              <a:t>[Correia2021]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</a:t>
            </a:r>
            <a:r>
              <a:rPr lang="en-US" altLang="ko-KR" dirty="0"/>
              <a:t> </a:t>
            </a:r>
            <a:r>
              <a:rPr lang="ko-KR" altLang="en-US" dirty="0"/>
              <a:t>비전의 주목 </a:t>
            </a:r>
            <a:r>
              <a:rPr lang="en-US" altLang="ko-KR" dirty="0"/>
              <a:t>[Guo2022]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309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비전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신경망에서 트랜스포머로 빠르게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초기에는 </a:t>
            </a:r>
            <a:r>
              <a:rPr lang="ko-KR" altLang="ko-KR" dirty="0" err="1"/>
              <a:t>컨볼루션</a:t>
            </a:r>
            <a:r>
              <a:rPr lang="ko-KR" altLang="ko-KR" dirty="0"/>
              <a:t> 신경망</a:t>
            </a:r>
            <a:r>
              <a:rPr lang="ko-KR" altLang="en-US" dirty="0"/>
              <a:t>이</a:t>
            </a:r>
            <a:r>
              <a:rPr lang="ko-KR" altLang="ko-KR" dirty="0"/>
              <a:t> </a:t>
            </a:r>
            <a:r>
              <a:rPr lang="ko-KR" altLang="ko-KR" dirty="0" err="1"/>
              <a:t>백본</a:t>
            </a:r>
            <a:r>
              <a:rPr lang="en-US" altLang="ko-KR" dirty="0"/>
              <a:t>,</a:t>
            </a:r>
            <a:r>
              <a:rPr lang="ko-KR" altLang="ko-KR" dirty="0"/>
              <a:t> </a:t>
            </a:r>
            <a:r>
              <a:rPr lang="ko-KR" altLang="ko-KR" dirty="0" smtClean="0"/>
              <a:t>트랜스포머</a:t>
            </a:r>
            <a:r>
              <a:rPr lang="ko-KR" altLang="en-US" dirty="0" smtClean="0"/>
              <a:t>가</a:t>
            </a:r>
            <a:r>
              <a:rPr lang="ko-KR" altLang="ko-KR" dirty="0" smtClean="0"/>
              <a:t> </a:t>
            </a:r>
            <a:r>
              <a:rPr lang="ko-KR" altLang="ko-KR" dirty="0"/>
              <a:t>보조하는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2020</a:t>
            </a:r>
            <a:r>
              <a:rPr lang="ko-KR" altLang="en-US" dirty="0"/>
              <a:t> 이후에는</a:t>
            </a:r>
            <a:r>
              <a:rPr lang="en-US" altLang="ko-KR" dirty="0"/>
              <a:t> </a:t>
            </a:r>
            <a:r>
              <a:rPr lang="ko-KR" altLang="ko-KR" dirty="0"/>
              <a:t>트랜스포머</a:t>
            </a:r>
            <a:r>
              <a:rPr lang="ko-KR" altLang="en-US" dirty="0"/>
              <a:t>만 사용하는 방식</a:t>
            </a:r>
            <a:r>
              <a:rPr lang="ko-KR" altLang="ko-KR" dirty="0"/>
              <a:t> 또는 트랜스포머가 </a:t>
            </a:r>
            <a:r>
              <a:rPr lang="ko-KR" altLang="ko-KR" dirty="0" err="1"/>
              <a:t>백본이고</a:t>
            </a:r>
            <a:r>
              <a:rPr lang="ko-KR" altLang="ko-KR" dirty="0"/>
              <a:t> </a:t>
            </a:r>
            <a:r>
              <a:rPr lang="ko-KR" altLang="ko-KR" dirty="0" err="1"/>
              <a:t>컨볼루션</a:t>
            </a:r>
            <a:r>
              <a:rPr lang="ko-KR" altLang="ko-KR" dirty="0"/>
              <a:t> 신경망이 보조하는 방식</a:t>
            </a:r>
            <a:r>
              <a:rPr lang="ko-KR" altLang="en-US" dirty="0"/>
              <a:t>으로 전환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ko-KR" dirty="0"/>
              <a:t>분류 </a:t>
            </a:r>
            <a:r>
              <a:rPr lang="en-US" altLang="ko-KR" dirty="0" err="1"/>
              <a:t>ViT</a:t>
            </a:r>
            <a:r>
              <a:rPr lang="en-US" altLang="ko-KR" dirty="0"/>
              <a:t>, </a:t>
            </a:r>
            <a:r>
              <a:rPr lang="ko-KR" altLang="ko-KR" dirty="0"/>
              <a:t>검출 </a:t>
            </a:r>
            <a:r>
              <a:rPr lang="en-US" altLang="ko-KR" dirty="0"/>
              <a:t>DETR, </a:t>
            </a:r>
            <a:r>
              <a:rPr lang="ko-KR" altLang="ko-KR" dirty="0"/>
              <a:t>분할 </a:t>
            </a:r>
            <a:r>
              <a:rPr lang="en-US" altLang="ko-KR" dirty="0"/>
              <a:t>SETR, </a:t>
            </a:r>
            <a:r>
              <a:rPr lang="ko-KR" altLang="ko-KR" dirty="0"/>
              <a:t>추적 </a:t>
            </a:r>
            <a:r>
              <a:rPr lang="en-US" altLang="ko-KR" dirty="0"/>
              <a:t>MOTR,</a:t>
            </a:r>
            <a:r>
              <a:rPr lang="ko-KR" altLang="ko-KR" dirty="0"/>
              <a:t> </a:t>
            </a:r>
            <a:r>
              <a:rPr lang="en-US" altLang="ko-KR" dirty="0" err="1"/>
              <a:t>TransTrack</a:t>
            </a:r>
            <a:r>
              <a:rPr lang="en-US" altLang="ko-KR" dirty="0"/>
              <a:t>, </a:t>
            </a:r>
            <a:r>
              <a:rPr lang="en-US" altLang="ko-KR" dirty="0" err="1"/>
              <a:t>TrackFormer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하나의</a:t>
            </a:r>
            <a:r>
              <a:rPr lang="ko-KR" altLang="ko-KR" dirty="0"/>
              <a:t> 모델이 분류</a:t>
            </a:r>
            <a:r>
              <a:rPr lang="en-US" altLang="ko-KR" dirty="0"/>
              <a:t>, </a:t>
            </a:r>
            <a:r>
              <a:rPr lang="ko-KR" altLang="ko-KR" dirty="0"/>
              <a:t>검출</a:t>
            </a:r>
            <a:r>
              <a:rPr lang="en-US" altLang="ko-KR" dirty="0"/>
              <a:t>, </a:t>
            </a:r>
            <a:r>
              <a:rPr lang="ko-KR" altLang="ko-KR" dirty="0"/>
              <a:t>분할</a:t>
            </a:r>
            <a:r>
              <a:rPr lang="en-US" altLang="ko-KR" dirty="0"/>
              <a:t>, </a:t>
            </a:r>
            <a:r>
              <a:rPr lang="ko-KR" altLang="ko-KR" dirty="0"/>
              <a:t>추적</a:t>
            </a:r>
            <a:r>
              <a:rPr lang="ko-KR" altLang="en-US" dirty="0"/>
              <a:t>을</a:t>
            </a:r>
            <a:r>
              <a:rPr lang="ko-KR" altLang="ko-KR" dirty="0"/>
              <a:t> 모두 해결하는 </a:t>
            </a:r>
            <a:r>
              <a:rPr lang="ko-KR" altLang="en-US" dirty="0" err="1"/>
              <a:t>백본</a:t>
            </a:r>
            <a:r>
              <a:rPr lang="ko-KR" altLang="en-US" dirty="0"/>
              <a:t> </a:t>
            </a:r>
            <a:r>
              <a:rPr lang="ko-KR" altLang="ko-KR" dirty="0"/>
              <a:t>방식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en-US" altLang="ko-KR" dirty="0" err="1"/>
              <a:t>Swin</a:t>
            </a:r>
            <a:r>
              <a:rPr lang="en-US" altLang="ko-KR" dirty="0"/>
              <a:t> </a:t>
            </a:r>
            <a:r>
              <a:rPr lang="ko-KR" altLang="en-US" dirty="0"/>
              <a:t>트랜스포머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비전과 언어를 같이 모델링하는 </a:t>
            </a:r>
            <a:r>
              <a:rPr lang="en-US" altLang="ko-KR" dirty="0"/>
              <a:t>CLIP, DALL·E </a:t>
            </a:r>
            <a:r>
              <a:rPr lang="ko-KR" altLang="en-US" dirty="0"/>
              <a:t>등</a:t>
            </a:r>
            <a:r>
              <a:rPr lang="en-US" altLang="ko-KR" dirty="0"/>
              <a:t>(13</a:t>
            </a:r>
            <a:r>
              <a:rPr lang="ko-KR" altLang="en-US" dirty="0"/>
              <a:t>장의 생성 모델</a:t>
            </a:r>
            <a:r>
              <a:rPr lang="en-US" altLang="ko-KR" dirty="0"/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44015"/>
            <a:ext cx="5929303" cy="18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8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영상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 비전의 가장 기본적인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컨볼루션</a:t>
            </a:r>
            <a:r>
              <a:rPr lang="ko-KR" altLang="en-US" dirty="0"/>
              <a:t> 신경망으로 획기적 성능 향상 </a:t>
            </a:r>
            <a:r>
              <a:rPr lang="en-US" altLang="ko-KR" dirty="0"/>
              <a:t>(2012</a:t>
            </a:r>
            <a:r>
              <a:rPr lang="ko-KR" altLang="en-US" dirty="0"/>
              <a:t>년 </a:t>
            </a:r>
            <a:r>
              <a:rPr lang="en-US" altLang="ko-KR" dirty="0" err="1"/>
              <a:t>AlexNet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인공지능을 뜨겁게 달굼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r>
              <a:rPr lang="ko-KR" altLang="en-US" dirty="0"/>
              <a:t>영상 분류에 트랜스포머를 적용하여 성능 향상을 얻을 수 있나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ViT</a:t>
            </a:r>
            <a:r>
              <a:rPr lang="ko-KR" altLang="ko-KR" dirty="0"/>
              <a:t>라는 비전 트랜스포머는 이 질문에 </a:t>
            </a:r>
            <a:r>
              <a:rPr lang="ko-KR" altLang="en-US" dirty="0"/>
              <a:t>긍정적인 </a:t>
            </a:r>
            <a:r>
              <a:rPr lang="ko-KR" altLang="ko-KR" dirty="0"/>
              <a:t>답</a:t>
            </a:r>
            <a:r>
              <a:rPr lang="ko-KR" altLang="en-US" dirty="0"/>
              <a:t>을 줌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827584" y="2636912"/>
            <a:ext cx="7660264" cy="2304256"/>
            <a:chOff x="799264" y="3573016"/>
            <a:chExt cx="7660264" cy="230425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264" y="4064512"/>
              <a:ext cx="1731340" cy="115212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322692" y="4352544"/>
              <a:ext cx="1836204" cy="576064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algn="ctr"/>
              <a:r>
                <a:rPr lang="ko-KR" altLang="en-US" sz="2000"/>
                <a:t>신경망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모델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2530604" y="4640576"/>
              <a:ext cx="792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972640" y="3573016"/>
              <a:ext cx="2486888" cy="230425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0.001  0(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사람</a:t>
              </a:r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altLang="ko-KR" sz="16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0.01   1(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자전거</a:t>
              </a:r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0.000  2(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배</a:t>
              </a:r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0.93   12(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고양이</a:t>
              </a:r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0.01   13(</a:t>
              </a:r>
              <a:r>
                <a:rPr lang="ko-KR" altLang="en-US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개</a:t>
              </a:r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altLang="ko-KR" sz="16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  <a:p>
              <a:endParaRPr lang="ko-KR" altLang="en-US" dirty="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5158896" y="4640576"/>
              <a:ext cx="792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1783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ViT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dirty="0"/>
              <a:t>트랜스포머가 분류 문제를 얼마나 잘 푸는지 확인할 목적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11-12]</a:t>
            </a:r>
            <a:r>
              <a:rPr lang="ko-KR" altLang="en-US" dirty="0" smtClean="0"/>
              <a:t>의 원래 </a:t>
            </a:r>
            <a:r>
              <a:rPr lang="ko-KR" altLang="ko-KR" dirty="0"/>
              <a:t>트랜스포머 구조를 최대한 그대로 </a:t>
            </a:r>
            <a:r>
              <a:rPr lang="ko-KR" altLang="en-US" dirty="0"/>
              <a:t>재현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영상은 </a:t>
            </a:r>
            <a:r>
              <a:rPr lang="ko-KR" altLang="en-US" dirty="0"/>
              <a:t>문장과 </a:t>
            </a:r>
            <a:r>
              <a:rPr lang="ko-KR" altLang="en-US" dirty="0" smtClean="0"/>
              <a:t>특성이 크게 다른데 이들 특성을 </a:t>
            </a:r>
            <a:r>
              <a:rPr lang="ko-KR" altLang="en-US" dirty="0"/>
              <a:t>고려하여 트랜스포머 설계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문장은 </a:t>
            </a:r>
            <a:r>
              <a:rPr lang="ko-KR" altLang="ko-KR" dirty="0"/>
              <a:t>단어가 순서대로 배열된 </a:t>
            </a:r>
            <a:r>
              <a:rPr lang="en-US" altLang="ko-KR" dirty="0"/>
              <a:t>1</a:t>
            </a:r>
            <a:r>
              <a:rPr lang="ko-KR" altLang="ko-KR" dirty="0"/>
              <a:t>차원 구조인데</a:t>
            </a:r>
            <a:r>
              <a:rPr lang="en-US" altLang="ko-KR" dirty="0"/>
              <a:t>, </a:t>
            </a:r>
            <a:r>
              <a:rPr lang="ko-KR" altLang="ko-KR" dirty="0"/>
              <a:t>영상은 </a:t>
            </a:r>
            <a:r>
              <a:rPr lang="ko-KR" altLang="ko-KR" dirty="0" err="1"/>
              <a:t>화소가</a:t>
            </a:r>
            <a:r>
              <a:rPr lang="ko-KR" altLang="ko-KR" dirty="0"/>
              <a:t> </a:t>
            </a:r>
            <a:r>
              <a:rPr lang="en-US" altLang="ko-KR" dirty="0"/>
              <a:t>2</a:t>
            </a:r>
            <a:r>
              <a:rPr lang="ko-KR" altLang="ko-KR" dirty="0"/>
              <a:t>차원 구조로 배열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단어는 </a:t>
            </a:r>
            <a:r>
              <a:rPr lang="ko-KR" altLang="en-US" dirty="0" err="1"/>
              <a:t>이산적인데</a:t>
            </a:r>
            <a:r>
              <a:rPr lang="en-US" altLang="ko-KR" dirty="0"/>
              <a:t> </a:t>
            </a:r>
            <a:r>
              <a:rPr lang="ko-KR" altLang="en-US" dirty="0"/>
              <a:t>영상은 연속적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문장을 구성하는 단어는 수십 개인데 영상을 구성하는 </a:t>
            </a:r>
            <a:r>
              <a:rPr lang="ko-KR" altLang="en-US" dirty="0" err="1"/>
              <a:t>화소는</a:t>
            </a:r>
            <a:r>
              <a:rPr lang="ko-KR" altLang="en-US" dirty="0"/>
              <a:t> 수만</a:t>
            </a:r>
            <a:r>
              <a:rPr lang="en-US" altLang="ko-KR" dirty="0"/>
              <a:t>~</a:t>
            </a:r>
            <a:r>
              <a:rPr lang="ko-KR" altLang="en-US" dirty="0"/>
              <a:t>수백만 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단어는 분할되어 있지만 영상은 물체와 배경이 복잡하게 섞여 있음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물체는 크기</a:t>
            </a:r>
            <a:r>
              <a:rPr lang="en-US" altLang="ko-KR" dirty="0"/>
              <a:t>(</a:t>
            </a:r>
            <a:r>
              <a:rPr lang="ko-KR" altLang="en-US" dirty="0"/>
              <a:t>스케일</a:t>
            </a:r>
            <a:r>
              <a:rPr lang="en-US" altLang="ko-KR" dirty="0"/>
              <a:t>),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이동에 심한 변화가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논문의 결론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ImageNet</a:t>
            </a:r>
            <a:r>
              <a:rPr lang="ko-KR" altLang="en-US" dirty="0"/>
              <a:t>처럼 중급</a:t>
            </a:r>
            <a:r>
              <a:rPr lang="en-US" altLang="ko-KR" dirty="0"/>
              <a:t> </a:t>
            </a:r>
            <a:r>
              <a:rPr lang="ko-KR" altLang="en-US" dirty="0"/>
              <a:t>크기의 데이터셋에서는 </a:t>
            </a:r>
            <a:r>
              <a:rPr lang="en-US" altLang="ko-KR" dirty="0"/>
              <a:t>CNN</a:t>
            </a:r>
            <a:r>
              <a:rPr lang="ko-KR" altLang="en-US" dirty="0"/>
              <a:t>이 우월</a:t>
            </a:r>
            <a:r>
              <a:rPr lang="en-US" altLang="ko-KR" dirty="0"/>
              <a:t>, JFT-300M</a:t>
            </a:r>
            <a:r>
              <a:rPr lang="ko-KR" altLang="en-US" dirty="0"/>
              <a:t>처럼 대용량 데이터셋에서는 트랜스포머가 우월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642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r>
              <a:rPr lang="en-US" altLang="ko-KR" dirty="0"/>
              <a:t> </a:t>
            </a:r>
          </a:p>
          <a:p>
            <a:pPr lvl="1"/>
            <a:r>
              <a:rPr lang="ko-KR" altLang="ko-KR" dirty="0"/>
              <a:t>영상 분류에서는 부류 확률 벡터를 출력하면 </a:t>
            </a:r>
            <a:r>
              <a:rPr lang="ko-KR" altLang="en-US" dirty="0"/>
              <a:t>되기 때문에</a:t>
            </a:r>
            <a:r>
              <a:rPr lang="ko-KR" altLang="ko-KR" dirty="0"/>
              <a:t> 인코더만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인</a:t>
            </a:r>
            <a:r>
              <a:rPr lang="ko-KR" altLang="ko-KR" dirty="0"/>
              <a:t>코더는 특징 </a:t>
            </a:r>
            <a:r>
              <a:rPr lang="ko-KR" altLang="ko-KR" dirty="0" err="1"/>
              <a:t>맵을</a:t>
            </a:r>
            <a:r>
              <a:rPr lang="ko-KR" altLang="ko-KR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를 통해 </a:t>
            </a:r>
            <a:r>
              <a:rPr lang="ko-KR" altLang="ko-KR" dirty="0"/>
              <a:t>부류 확률 벡터로 변환하여 출력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83568" y="2276872"/>
            <a:ext cx="7488833" cy="4320481"/>
            <a:chOff x="755575" y="2197112"/>
            <a:chExt cx="7676407" cy="44002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5" y="2636913"/>
              <a:ext cx="7676407" cy="396044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3103" y="2197112"/>
              <a:ext cx="850763" cy="439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563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5496" y="1031530"/>
                <a:ext cx="9001000" cy="5472608"/>
              </a:xfrm>
            </p:spPr>
            <p:txBody>
              <a:bodyPr/>
              <a:lstStyle/>
              <a:p>
                <a:pPr lvl="1"/>
                <a:r>
                  <a:rPr lang="ko-KR" altLang="en-US" dirty="0" smtClean="0"/>
                  <a:t>인코더에 입력할 </a:t>
                </a:r>
                <a:r>
                  <a:rPr lang="ko-KR" altLang="en-US" dirty="0" err="1"/>
                  <a:t>텐서</a:t>
                </a:r>
                <a:r>
                  <a:rPr lang="ko-KR" altLang="en-US" dirty="0"/>
                  <a:t> 준비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만드는 과정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단계 </a:t>
                </a:r>
                <a:r>
                  <a:rPr lang="en-US" altLang="ko-KR" dirty="0"/>
                  <a:t>①: </a:t>
                </a:r>
                <a:r>
                  <a:rPr lang="ko-KR" altLang="ko-KR" dirty="0"/>
                  <a:t>입력 영상을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ko-KR" dirty="0"/>
                  <a:t>개의 패치로 나</a:t>
                </a:r>
                <a:r>
                  <a:rPr lang="ko-KR" altLang="en-US" dirty="0"/>
                  <a:t>눔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단계 ②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ko-KR" dirty="0"/>
                  <a:t>개의 패치를 일렬로 이어 붙</a:t>
                </a:r>
                <a:r>
                  <a:rPr lang="ko-KR" altLang="en-US" dirty="0"/>
                  <a:t>이면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영상이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ko-KR" altLang="ko-KR" dirty="0"/>
                  <a:t>으로 변환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단계 ③</a:t>
                </a:r>
                <a:r>
                  <a:rPr lang="en-US" altLang="ko-KR" dirty="0"/>
                  <a:t>:</a:t>
                </a:r>
                <a:r>
                  <a:rPr lang="ko-KR" altLang="ko-KR" dirty="0"/>
                  <a:t> 패치 </a:t>
                </a:r>
                <a:r>
                  <a:rPr lang="ko-KR" altLang="ko-KR" dirty="0" err="1"/>
                  <a:t>화소를</a:t>
                </a:r>
                <a:r>
                  <a:rPr lang="ko-KR" altLang="ko-KR" dirty="0"/>
                  <a:t> </a:t>
                </a:r>
                <a:r>
                  <a:rPr lang="ko-KR" altLang="en-US" dirty="0" smtClean="0"/>
                  <a:t>일렬로 </a:t>
                </a:r>
                <a:r>
                  <a:rPr lang="ko-KR" altLang="ko-KR" dirty="0" smtClean="0"/>
                  <a:t>이어 </a:t>
                </a:r>
                <a:r>
                  <a:rPr lang="ko-KR" altLang="ko-KR" dirty="0"/>
                  <a:t>붙여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h𝑤</m:t>
                        </m:r>
                      </m:num>
                      <m:den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 벡터로 만</a:t>
                </a:r>
                <a:r>
                  <a:rPr lang="ko-KR" altLang="en-US" dirty="0"/>
                  <a:t>듦</a:t>
                </a:r>
                <a:r>
                  <a:rPr lang="en-US" altLang="ko-KR" dirty="0"/>
                  <a:t>. </a:t>
                </a:r>
                <a:r>
                  <a:rPr lang="ko-KR" altLang="ko-KR" dirty="0" err="1"/>
                  <a:t>임베딩층을</a:t>
                </a:r>
                <a:r>
                  <a:rPr lang="ko-KR" altLang="ko-KR" dirty="0"/>
                  <a:t> 통해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</a:t>
                </a:r>
                <a:r>
                  <a:rPr lang="ko-KR" altLang="en-US" dirty="0"/>
                  <a:t>으로</a:t>
                </a:r>
                <a:r>
                  <a:rPr lang="ko-KR" altLang="ko-KR" dirty="0"/>
                  <a:t> 변환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차원 벡터를 행에 쌓으면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크기 행렬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ko-KR" altLang="ko-KR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단계 ④</a:t>
                </a:r>
                <a:r>
                  <a:rPr lang="en-US" altLang="ko-KR" dirty="0"/>
                  <a:t>: </a:t>
                </a:r>
                <a:r>
                  <a:rPr lang="ko-KR" altLang="ko-KR" dirty="0"/>
                  <a:t>위치 </a:t>
                </a:r>
                <a:r>
                  <a:rPr lang="ko-KR" altLang="ko-KR" dirty="0" err="1"/>
                  <a:t>인코딩</a:t>
                </a:r>
                <a:r>
                  <a:rPr lang="ko-KR" altLang="ko-KR" dirty="0"/>
                  <a:t> 행렬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ko-KR" altLang="ko-KR" dirty="0"/>
                  <a:t>를 만들</a:t>
                </a:r>
                <a:r>
                  <a:rPr lang="ko-KR" altLang="en-US" dirty="0"/>
                  <a:t>고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ko-KR" altLang="en-US" dirty="0"/>
                  <a:t>에 더하여</a:t>
                </a:r>
                <a:r>
                  <a:rPr lang="ko-KR" altLang="ko-KR" dirty="0"/>
                  <a:t> 행렬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ko-KR" altLang="ko-KR" dirty="0"/>
                  <a:t>를 만</a:t>
                </a:r>
                <a:r>
                  <a:rPr lang="ko-KR" altLang="en-US" dirty="0"/>
                  <a:t>듦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11-18(a)]</a:t>
                </a:r>
                <a:r>
                  <a:rPr lang="ko-KR" altLang="en-US" dirty="0"/>
                  <a:t> 사례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=32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dirty="0"/>
                  <a:t>32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dirty="0"/>
                  <a:t>3 </a:t>
                </a:r>
                <a:r>
                  <a:rPr lang="ko-KR" altLang="en-US" dirty="0"/>
                  <a:t>영상을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=16</a:t>
                </a:r>
                <a:r>
                  <a:rPr lang="ko-KR" altLang="en-US" dirty="0"/>
                  <a:t>개의 패치로 나눔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8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dirty="0"/>
                  <a:t>8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dirty="0"/>
                  <a:t>3 </a:t>
                </a:r>
                <a:r>
                  <a:rPr lang="ko-KR" altLang="en-US" dirty="0"/>
                  <a:t>크기 패치를 </a:t>
                </a:r>
                <a:r>
                  <a:rPr lang="ko-KR" altLang="en-US" dirty="0" smtClean="0"/>
                  <a:t>일렬로 이어 붙여 </a:t>
                </a:r>
                <a:r>
                  <a:rPr lang="en-US" altLang="ko-KR" dirty="0" smtClean="0"/>
                  <a:t>192</a:t>
                </a:r>
                <a:r>
                  <a:rPr lang="ko-KR" altLang="en-US" dirty="0"/>
                  <a:t>차원으로 </a:t>
                </a:r>
                <a:r>
                  <a:rPr lang="ko-KR" altLang="en-US" dirty="0" smtClean="0"/>
                  <a:t>만들고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임베딩층을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통해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=64</a:t>
                </a:r>
                <a:r>
                  <a:rPr lang="ko-KR" altLang="en-US" dirty="0"/>
                  <a:t>로 변환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=16*64 </a:t>
                </a:r>
                <a:r>
                  <a:rPr lang="ko-KR" altLang="en-US" dirty="0"/>
                  <a:t>행렬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𝐒</m:t>
                    </m:r>
                  </m:oMath>
                </a14:m>
                <a:r>
                  <a:rPr lang="ko-KR" altLang="ko-KR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1031530"/>
                <a:ext cx="9001000" cy="5472608"/>
              </a:xfrm>
              <a:blipFill rotWithShape="1">
                <a:blip r:embed="rId2"/>
                <a:stretch>
                  <a:fillRect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24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5" y="1031530"/>
            <a:ext cx="9001000" cy="5472608"/>
          </a:xfrm>
        </p:spPr>
        <p:txBody>
          <a:bodyPr/>
          <a:lstStyle/>
          <a:p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  <a:r>
              <a:rPr lang="en-US" altLang="ko-KR" dirty="0"/>
              <a:t>1(CIFAR-10 </a:t>
            </a:r>
            <a:r>
              <a:rPr lang="ko-KR" altLang="en-US" dirty="0"/>
              <a:t>데이터셋으로 실습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11-1]</a:t>
            </a:r>
            <a:r>
              <a:rPr lang="ko-KR" altLang="en-US" dirty="0"/>
              <a:t>은 </a:t>
            </a:r>
            <a:r>
              <a:rPr lang="ko-KR" altLang="en-US" dirty="0" err="1"/>
              <a:t>텐서플로</a:t>
            </a:r>
            <a:r>
              <a:rPr lang="ko-KR" altLang="en-US" dirty="0"/>
              <a:t> 공식 사이트가 제공하는 예제 프로그램을 수정한 코드</a:t>
            </a:r>
            <a:r>
              <a:rPr lang="en-US" altLang="ko-KR" dirty="0"/>
              <a:t>(https://keras.io/examples/vision/image_classification_with_vision_transformer/)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83568" y="2335197"/>
            <a:ext cx="7286400" cy="4262155"/>
            <a:chOff x="754988" y="2132856"/>
            <a:chExt cx="7286400" cy="426215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132856"/>
              <a:ext cx="7274197" cy="360784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4988" y="5737934"/>
              <a:ext cx="7286400" cy="657077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1226036" y="5503549"/>
            <a:ext cx="6264696" cy="109380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60C24C7-37E5-A683-5090-E8EF66D73605}"/>
                  </a:ext>
                </a:extLst>
              </p:cNvPr>
              <p:cNvSpPr txBox="1"/>
              <p:nvPr/>
            </p:nvSpPr>
            <p:spPr>
              <a:xfrm>
                <a:off x="3060420" y="5163327"/>
                <a:ext cx="1944216" cy="329761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en-US" altLang="ko-KR" sz="1400" dirty="0">
                    <a:solidFill>
                      <a:srgbClr val="0000FF"/>
                    </a:solidFill>
                  </a:rPr>
                  <a:t>[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그림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11-8(a)]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의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구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현</m:t>
                    </m:r>
                  </m:oMath>
                </a14:m>
                <a:endParaRPr lang="ko-KR" altLang="en-US" sz="14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0C24C7-37E5-A683-5090-E8EF66D7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420" y="5163327"/>
                <a:ext cx="1944216" cy="329761"/>
              </a:xfrm>
              <a:prstGeom prst="rect">
                <a:avLst/>
              </a:prstGeom>
              <a:blipFill rotWithShape="1">
                <a:blip r:embed="rId4"/>
                <a:stretch>
                  <a:fillRect l="-627"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167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624736" cy="57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2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27" y="910945"/>
            <a:ext cx="5695200" cy="2396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26" y="3324832"/>
            <a:ext cx="5709600" cy="33167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11760" y="2726012"/>
            <a:ext cx="3816424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05520" y="4220596"/>
            <a:ext cx="57589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200" dirty="0" err="1">
                <a:solidFill>
                  <a:srgbClr val="0000FF"/>
                </a:solidFill>
              </a:rPr>
              <a:t>텐서플로가</a:t>
            </a:r>
            <a:r>
              <a:rPr lang="ko-KR" altLang="en-US" sz="1200" dirty="0">
                <a:solidFill>
                  <a:srgbClr val="0000FF"/>
                </a:solidFill>
              </a:rPr>
              <a:t> 제공하는 </a:t>
            </a:r>
            <a:r>
              <a:rPr lang="en-US" altLang="ko-KR" sz="1200" dirty="0">
                <a:solidFill>
                  <a:srgbClr val="0000FF"/>
                </a:solidFill>
              </a:rPr>
              <a:t>MHA</a:t>
            </a:r>
            <a:r>
              <a:rPr lang="ko-KR" altLang="en-US" sz="1200" dirty="0">
                <a:solidFill>
                  <a:srgbClr val="0000FF"/>
                </a:solidFill>
              </a:rPr>
              <a:t>층</a:t>
            </a:r>
            <a:endParaRPr lang="en-US" altLang="ko-KR" sz="1200" dirty="0">
              <a:solidFill>
                <a:srgbClr val="0000FF"/>
              </a:solidFill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</a:rPr>
              <a:t>(https</a:t>
            </a:r>
            <a:r>
              <a:rPr lang="en-US" altLang="ko-KR" sz="1200" dirty="0">
                <a:solidFill>
                  <a:srgbClr val="0000FF"/>
                </a:solidFill>
              </a:rPr>
              <a:t>://</a:t>
            </a:r>
            <a:r>
              <a:rPr lang="en-US" altLang="ko-KR" sz="1200" dirty="0" smtClean="0">
                <a:solidFill>
                  <a:srgbClr val="0000FF"/>
                </a:solidFill>
              </a:rPr>
              <a:t>www.tensorflow.org/api_docs/python/tf/keras/layers/MultiHeadAttention)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6012563" y="2942036"/>
            <a:ext cx="431645" cy="135106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311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547663" y="908719"/>
            <a:ext cx="5582672" cy="5706081"/>
            <a:chOff x="1547663" y="908719"/>
            <a:chExt cx="5582672" cy="57060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63" y="908719"/>
              <a:ext cx="5580000" cy="451272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6210" y="5424492"/>
              <a:ext cx="5574125" cy="1190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98313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0"/>
            <a:ext cx="6046972" cy="5732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923928" y="4149080"/>
            <a:ext cx="4248472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8-2]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ko-KR" altLang="en-US" sz="1400" dirty="0" err="1">
                <a:solidFill>
                  <a:srgbClr val="0000FF"/>
                </a:solidFill>
              </a:rPr>
              <a:t>컨볼루션</a:t>
            </a:r>
            <a:r>
              <a:rPr lang="ko-KR" altLang="en-US" sz="1400" dirty="0">
                <a:solidFill>
                  <a:srgbClr val="0000FF"/>
                </a:solidFill>
              </a:rPr>
              <a:t> 신경망보다 열등한 성능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275856" y="4293096"/>
            <a:ext cx="648072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636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11.1.1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 선택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쓸모 많은 특징을 남기고 나머지 제거하는 작업</a:t>
            </a:r>
            <a:r>
              <a:rPr lang="en-US" altLang="ko-KR" dirty="0"/>
              <a:t>. </a:t>
            </a:r>
            <a:r>
              <a:rPr lang="ko-KR" altLang="en-US" dirty="0"/>
              <a:t>쓸모는 분별력</a:t>
            </a:r>
            <a:r>
              <a:rPr lang="en-US" altLang="ko-KR" baseline="-25000" dirty="0"/>
              <a:t>discriminating power</a:t>
            </a:r>
            <a:r>
              <a:rPr lang="ko-KR" altLang="en-US" dirty="0"/>
              <a:t>으로 측정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쓸모</a:t>
            </a:r>
            <a:r>
              <a:rPr lang="en-US" altLang="ko-KR" dirty="0"/>
              <a:t> </a:t>
            </a:r>
            <a:r>
              <a:rPr lang="ko-KR" altLang="en-US" dirty="0"/>
              <a:t>있는 특징에 주목한다고 간주할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주목을 </a:t>
            </a:r>
            <a:r>
              <a:rPr lang="en-US" altLang="ko-KR" dirty="0"/>
              <a:t>0(</a:t>
            </a:r>
            <a:r>
              <a:rPr lang="ko-KR" altLang="en-US" dirty="0"/>
              <a:t>선택 안함</a:t>
            </a:r>
            <a:r>
              <a:rPr lang="en-US" altLang="ko-KR" dirty="0"/>
              <a:t>)</a:t>
            </a:r>
            <a:r>
              <a:rPr lang="ko-KR" altLang="en-US" dirty="0"/>
              <a:t>과</a:t>
            </a:r>
            <a:r>
              <a:rPr lang="en-US" altLang="ko-KR" dirty="0"/>
              <a:t> 1(</a:t>
            </a:r>
            <a:r>
              <a:rPr lang="ko-KR" altLang="en-US" dirty="0"/>
              <a:t>선택</a:t>
            </a:r>
            <a:r>
              <a:rPr lang="en-US" altLang="ko-KR" dirty="0"/>
              <a:t>)</a:t>
            </a:r>
            <a:r>
              <a:rPr lang="ko-KR" altLang="en-US" dirty="0"/>
              <a:t>로 표현하며 모든 </a:t>
            </a:r>
            <a:r>
              <a:rPr lang="ko-KR" altLang="en-US" dirty="0" smtClean="0"/>
              <a:t>샘플 </a:t>
            </a:r>
            <a:r>
              <a:rPr lang="ko-KR" altLang="en-US" dirty="0"/>
              <a:t>공유하는 원시적인 주목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ko-KR" altLang="en-US" dirty="0"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86" y="3854863"/>
            <a:ext cx="7913036" cy="209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91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32*32 </a:t>
            </a:r>
            <a:r>
              <a:rPr lang="ko-KR" altLang="en-US" dirty="0"/>
              <a:t>영상을</a:t>
            </a:r>
            <a:r>
              <a:rPr lang="en-US" altLang="ko-KR" dirty="0"/>
              <a:t> 72*72</a:t>
            </a:r>
            <a:r>
              <a:rPr lang="ko-KR" altLang="en-US" dirty="0"/>
              <a:t>로 확대하고</a:t>
            </a:r>
            <a:r>
              <a:rPr lang="en-US" altLang="ko-KR" dirty="0"/>
              <a:t> </a:t>
            </a:r>
            <a:r>
              <a:rPr lang="ko-KR" altLang="en-US" dirty="0"/>
              <a:t>데이터 증강을 추가하여 성능 향상 시도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4" y="1988840"/>
            <a:ext cx="7832051" cy="39079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25448" y="3573016"/>
            <a:ext cx="5362776" cy="187220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860C24C7-37E5-A683-5090-E8EF66D73605}"/>
                  </a:ext>
                </a:extLst>
              </p:cNvPr>
              <p:cNvSpPr txBox="1"/>
              <p:nvPr/>
            </p:nvSpPr>
            <p:spPr>
              <a:xfrm>
                <a:off x="3131840" y="3208129"/>
                <a:ext cx="3168352" cy="41844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en-US" altLang="ko-KR" sz="1400" dirty="0">
                    <a:solidFill>
                      <a:srgbClr val="0000FF"/>
                    </a:solidFill>
                  </a:rPr>
                  <a:t>[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그림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11-8(a)]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의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sz="1400" dirty="0">
                    <a:solidFill>
                      <a:srgbClr val="0000FF"/>
                    </a:solidFill>
                  </a:rPr>
                  <a:t>구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현</m:t>
                    </m:r>
                    <m:r>
                      <a:rPr lang="en-US" altLang="ko-KR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영</m:t>
                    </m:r>
                  </m:oMath>
                </a14:m>
                <a:r>
                  <a:rPr lang="ko-KR" altLang="en-US" sz="1400" dirty="0">
                    <a:solidFill>
                      <a:srgbClr val="0000FF"/>
                    </a:solidFill>
                  </a:rPr>
                  <a:t>상 크기 확대</a:t>
                </a:r>
                <a:r>
                  <a:rPr lang="en-US" altLang="ko-KR" sz="1400" dirty="0">
                    <a:solidFill>
                      <a:srgbClr val="0000FF"/>
                    </a:solidFill>
                  </a:rPr>
                  <a:t>)</a:t>
                </a:r>
                <a:endParaRPr lang="ko-KR" altLang="en-US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0C24C7-37E5-A683-5090-E8EF66D7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208129"/>
                <a:ext cx="3168352" cy="418447"/>
              </a:xfrm>
              <a:prstGeom prst="rect">
                <a:avLst/>
              </a:prstGeom>
              <a:blipFill>
                <a:blip r:embed="rId3"/>
                <a:stretch>
                  <a:fillRect l="-578" r="-1349" b="-14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685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9746" y="1268760"/>
            <a:ext cx="7949719" cy="3504043"/>
            <a:chOff x="689746" y="1268760"/>
            <a:chExt cx="7949719" cy="350404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746" y="1268760"/>
              <a:ext cx="7949719" cy="204728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130" y="3319211"/>
              <a:ext cx="7945200" cy="1453592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5292080" y="1700808"/>
            <a:ext cx="1800200" cy="4184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데이터 </a:t>
            </a:r>
            <a:r>
              <a:rPr lang="ko-KR" altLang="en-US" sz="1400" dirty="0" err="1">
                <a:solidFill>
                  <a:srgbClr val="0000FF"/>
                </a:solidFill>
              </a:rPr>
              <a:t>증강층</a:t>
            </a:r>
            <a:r>
              <a:rPr lang="ko-KR" altLang="en-US" sz="1400" dirty="0">
                <a:solidFill>
                  <a:srgbClr val="0000FF"/>
                </a:solidFill>
              </a:rPr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178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분류를 위한 트랜스포머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7272808" cy="5413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050852" y="3539833"/>
            <a:ext cx="1800200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성능이 크게 향상됨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402780" y="3683849"/>
            <a:ext cx="648072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55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검출 문제</a:t>
            </a:r>
            <a:r>
              <a:rPr lang="en-US" altLang="ko-KR" dirty="0"/>
              <a:t>(9.3</a:t>
            </a:r>
            <a:r>
              <a:rPr lang="ko-KR" altLang="en-US" dirty="0"/>
              <a:t>절 참조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물체 검출은 여러 개의 박스를 예측해야 하기 때문에 집합 예측 </a:t>
            </a:r>
            <a:r>
              <a:rPr lang="ko-KR" altLang="en-US" dirty="0"/>
              <a:t>문제임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dirty="0"/>
              <a:t>예측</a:t>
            </a:r>
            <a:r>
              <a:rPr lang="en-US" altLang="ko-KR" dirty="0"/>
              <a:t> </a:t>
            </a:r>
            <a:r>
              <a:rPr lang="ko-KR" altLang="en-US" dirty="0"/>
              <a:t>박스와</a:t>
            </a:r>
            <a:r>
              <a:rPr lang="ko-KR" altLang="ko-KR" dirty="0"/>
              <a:t> 정답</a:t>
            </a:r>
            <a:r>
              <a:rPr lang="en-US" altLang="ko-KR" dirty="0"/>
              <a:t> </a:t>
            </a:r>
            <a:r>
              <a:rPr lang="ko-KR" altLang="en-US" dirty="0"/>
              <a:t>박스를 매칭하는데 </a:t>
            </a:r>
            <a:r>
              <a:rPr lang="ko-KR" altLang="ko-KR" dirty="0" err="1"/>
              <a:t>헝가리</a:t>
            </a:r>
            <a:r>
              <a:rPr lang="ko-KR" altLang="en-US" dirty="0" err="1"/>
              <a:t>안</a:t>
            </a:r>
            <a:r>
              <a:rPr lang="ko-KR" altLang="ko-KR" dirty="0"/>
              <a:t> 알고리즘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두 단계 처리하는 </a:t>
            </a:r>
            <a:r>
              <a:rPr lang="en-US" altLang="ko-KR" dirty="0"/>
              <a:t>RCNN </a:t>
            </a:r>
            <a:r>
              <a:rPr lang="ko-KR" altLang="en-US" dirty="0"/>
              <a:t>계열과 한 단계 처리하는 </a:t>
            </a:r>
            <a:r>
              <a:rPr lang="en-US" altLang="ko-KR" dirty="0"/>
              <a:t>YOLO </a:t>
            </a:r>
            <a:r>
              <a:rPr lang="ko-KR" altLang="en-US" dirty="0" smtClean="0"/>
              <a:t>계열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트랜스포머의 발상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후보 영역 생성이라는 중간 단계 없이 </a:t>
            </a:r>
            <a:r>
              <a:rPr lang="ko-KR" altLang="en-US" dirty="0" smtClean="0"/>
              <a:t>예측이 </a:t>
            </a:r>
            <a:r>
              <a:rPr lang="ko-KR" altLang="en-US" dirty="0"/>
              <a:t>가능한가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영역의 중복 현상을 </a:t>
            </a:r>
            <a:r>
              <a:rPr lang="ko-KR" altLang="en-US" dirty="0" smtClean="0"/>
              <a:t>없앨 </a:t>
            </a:r>
            <a:r>
              <a:rPr lang="ko-KR" altLang="en-US" dirty="0"/>
              <a:t>수 </a:t>
            </a:r>
            <a:r>
              <a:rPr lang="ko-KR" altLang="en-US" dirty="0" smtClean="0"/>
              <a:t>있나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컨볼루션</a:t>
            </a:r>
            <a:r>
              <a:rPr lang="ko-KR" altLang="en-US" dirty="0" smtClean="0"/>
              <a:t> </a:t>
            </a:r>
            <a:r>
              <a:rPr lang="ko-KR" altLang="en-US" dirty="0"/>
              <a:t>신경망</a:t>
            </a:r>
            <a:r>
              <a:rPr lang="en-US" altLang="ko-KR" dirty="0"/>
              <a:t>(RCNN</a:t>
            </a:r>
            <a:r>
              <a:rPr lang="ko-KR" altLang="en-US" dirty="0"/>
              <a:t>과 </a:t>
            </a:r>
            <a:r>
              <a:rPr lang="en-US" altLang="ko-KR" dirty="0"/>
              <a:t>YOLO)</a:t>
            </a:r>
            <a:r>
              <a:rPr lang="ko-KR" altLang="en-US" dirty="0"/>
              <a:t>보다 잘 할까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030427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DETR</a:t>
                </a:r>
                <a:r>
                  <a:rPr lang="ko-KR" altLang="en-US" dirty="0"/>
                  <a:t>의 </a:t>
                </a:r>
                <a:r>
                  <a:rPr lang="ko-KR" altLang="en-US" dirty="0" smtClean="0"/>
                  <a:t>원리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트랜스포머는 </a:t>
                </a:r>
                <a:r>
                  <a:rPr lang="ko-KR" altLang="en-US" dirty="0"/>
                  <a:t>턴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가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크기</a:t>
                </a:r>
                <a:r>
                  <a:rPr lang="ko-KR" altLang="en-US" dirty="0"/>
                  <a:t>를 유지하면서</a:t>
                </a:r>
                <a:r>
                  <a:rPr lang="ko-KR" altLang="ko-KR" dirty="0"/>
                  <a:t> 흐르</a:t>
                </a:r>
                <a:r>
                  <a:rPr lang="ko-KR" altLang="en-US" dirty="0"/>
                  <a:t>기 때문에</a:t>
                </a:r>
                <a:r>
                  <a:rPr lang="ko-KR" altLang="ko-KR" dirty="0"/>
                  <a:t> </a:t>
                </a:r>
                <a:r>
                  <a:rPr lang="ko-KR" altLang="ko-KR" dirty="0" err="1"/>
                  <a:t>컨볼루션</a:t>
                </a:r>
                <a:r>
                  <a:rPr lang="ko-KR" altLang="ko-KR" dirty="0"/>
                  <a:t> 신경망에 비해 개조할 수 있는 여지가 적</a:t>
                </a:r>
                <a:r>
                  <a:rPr lang="ko-KR" altLang="en-US" dirty="0"/>
                  <a:t>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DETR</a:t>
                </a:r>
                <a:r>
                  <a:rPr lang="ko-KR" altLang="en-US" dirty="0"/>
                  <a:t>은 트</a:t>
                </a:r>
                <a:r>
                  <a:rPr lang="ko-KR" altLang="ko-KR" dirty="0"/>
                  <a:t>랜스포머의 원래 구조를 유지하면서 박스 집합을 예측할 수 있게 개조</a:t>
                </a:r>
                <a:r>
                  <a:rPr lang="ko-KR" altLang="en-US" dirty="0"/>
                  <a:t>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/>
                  <a:t>영상을 입력으로 받아 박스 집합을 출력해야 하므로 인코더와 </a:t>
                </a:r>
                <a:r>
                  <a:rPr lang="ko-KR" altLang="ko-KR" dirty="0" err="1"/>
                  <a:t>디코더를</a:t>
                </a:r>
                <a:r>
                  <a:rPr lang="ko-KR" altLang="ko-KR" dirty="0"/>
                  <a:t> 모두 사용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 err="1"/>
                  <a:t>디코더에</a:t>
                </a:r>
                <a:r>
                  <a:rPr lang="ko-KR" altLang="ko-KR" dirty="0"/>
                  <a:t> 붙은 </a:t>
                </a:r>
                <a:r>
                  <a:rPr lang="ko-KR" altLang="ko-KR" dirty="0" err="1"/>
                  <a:t>출력층은</a:t>
                </a:r>
                <a:r>
                  <a:rPr lang="ko-KR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 err="1"/>
                  <a:t>텐서를</a:t>
                </a:r>
                <a:r>
                  <a:rPr lang="ko-KR" altLang="ko-KR" dirty="0"/>
                  <a:t> 박스 집합으로 </a:t>
                </a:r>
                <a:r>
                  <a:rPr lang="ko-KR" altLang="ko-KR" dirty="0" smtClean="0"/>
                  <a:t>변환</a:t>
                </a:r>
                <a:r>
                  <a:rPr lang="ko-KR" altLang="en-US" dirty="0" smtClean="0"/>
                  <a:t>해야 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ko-KR" dirty="0"/>
                  <a:t>손실 함수는 예측 박스 집합과 레이블 박스 집합이 일치하는 정도를 측정</a:t>
                </a:r>
                <a:r>
                  <a:rPr lang="ko-KR" altLang="en-US" dirty="0"/>
                  <a:t>해야 함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638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DETR</a:t>
            </a:r>
            <a:r>
              <a:rPr lang="ko-KR" altLang="en-US" dirty="0"/>
              <a:t>의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2860"/>
            <a:ext cx="8136904" cy="4640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683568" y="3861048"/>
            <a:ext cx="1008112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입력 준비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211960" y="1844824"/>
            <a:ext cx="1512168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인코더와 </a:t>
            </a:r>
            <a:r>
              <a:rPr lang="ko-KR" altLang="en-US" sz="1400" dirty="0" err="1">
                <a:solidFill>
                  <a:srgbClr val="0000FF"/>
                </a:solidFill>
              </a:rPr>
              <a:t>디코더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6168073" y="1103099"/>
            <a:ext cx="2623121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검출 헤드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박스 집합으로 변환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79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모듈 </a:t>
                </a:r>
                <a:r>
                  <a:rPr lang="en-US" altLang="ko-KR" dirty="0"/>
                  <a:t>①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컨볼루션</a:t>
                </a:r>
                <a:r>
                  <a:rPr lang="ko-KR" altLang="en-US" dirty="0" smtClean="0"/>
                  <a:t> 신경망으로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컬러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영상을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dirty="0"/>
                  <a:t>의 특징 </a:t>
                </a:r>
                <a:r>
                  <a:rPr lang="ko-KR" altLang="en-US" dirty="0" err="1"/>
                  <a:t>맵으로</a:t>
                </a:r>
                <a:r>
                  <a:rPr lang="ko-KR" altLang="en-US" dirty="0"/>
                  <a:t> 변환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논문의 실험에서는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=2048,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결과 특징 </a:t>
                </a:r>
                <a:r>
                  <a:rPr lang="ko-KR" altLang="en-US" dirty="0" err="1"/>
                  <a:t>맵에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altLang="ko-KR" dirty="0"/>
                  <a:t>1 </a:t>
                </a:r>
                <a:r>
                  <a:rPr lang="ko-KR" altLang="en-US" dirty="0" err="1"/>
                  <a:t>컨볼루션을</a:t>
                </a:r>
                <a:r>
                  <a:rPr lang="ko-KR" altLang="en-US" dirty="0"/>
                  <a:t> 적용하여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차원을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차원으로 </a:t>
                </a:r>
                <a:r>
                  <a:rPr lang="ko-KR" altLang="en-US" dirty="0" smtClean="0"/>
                  <a:t>변환하여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h𝑤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행렬을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얻음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행렬이 인코더의 입력이 됨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676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031530"/>
                <a:ext cx="8856983" cy="5472608"/>
              </a:xfrm>
            </p:spPr>
            <p:txBody>
              <a:bodyPr/>
              <a:lstStyle/>
              <a:p>
                <a:r>
                  <a:rPr lang="ko-KR" altLang="en-US" dirty="0"/>
                  <a:t>모듈 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인코더 블록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모듈 ①이 만든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행렬을 입력 받아 위치 </a:t>
                </a:r>
                <a:r>
                  <a:rPr lang="ko-KR" altLang="en-US" dirty="0" err="1"/>
                  <a:t>인코딩</a:t>
                </a:r>
                <a:r>
                  <a:rPr lang="ko-KR" altLang="en-US" dirty="0"/>
                  <a:t> 적용하여 인코더 블록에 입력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인코더 블록 </a:t>
                </a:r>
                <a:r>
                  <a:rPr lang="en-US" altLang="ko-KR" dirty="0"/>
                  <a:t>1, 2, …, N</a:t>
                </a:r>
                <a:r>
                  <a:rPr lang="ko-KR" altLang="en-US" dirty="0"/>
                  <a:t>을 거친 행렬은 </a:t>
                </a:r>
                <a:r>
                  <a:rPr lang="ko-KR" altLang="en-US" dirty="0" err="1"/>
                  <a:t>디코더의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MHA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key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value </a:t>
                </a:r>
                <a:r>
                  <a:rPr lang="ko-KR" altLang="en-US" dirty="0"/>
                  <a:t>역할</a:t>
                </a:r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디코더</a:t>
                </a:r>
                <a:r>
                  <a:rPr lang="ko-KR" altLang="en-US" dirty="0"/>
                  <a:t> 블록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자기 회귀를 적용할 수 있을까</a:t>
                </a:r>
                <a:r>
                  <a:rPr lang="en-US" altLang="ko-KR" dirty="0"/>
                  <a:t>? </a:t>
                </a:r>
                <a:r>
                  <a:rPr lang="ko-KR" altLang="en-US" dirty="0"/>
                  <a:t>박스 집합은 순서가 없기 때문에 불가능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object queries</a:t>
                </a:r>
                <a:r>
                  <a:rPr lang="ko-KR" altLang="en-US" dirty="0"/>
                  <a:t>라는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행렬을 입력 받음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가능한 물체의 최대 개수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/>
                  <a:t>출력층은</a:t>
                </a:r>
                <a:r>
                  <a:rPr lang="ko-KR" altLang="en-US" dirty="0"/>
                  <a:t> 물체가 아닌 경우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ko-KR" altLang="en-US" dirty="0"/>
                  <a:t> 표시된 박스를 출력하여 가변 개수의 물체를 검출 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11-19] </a:t>
                </a:r>
                <a:r>
                  <a:rPr lang="ko-KR" altLang="en-US" dirty="0"/>
                  <a:t>예에서는 두 개의 박스와 세 개의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ko-KR" altLang="en-US" dirty="0"/>
                  <a:t> 출력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object queries</a:t>
                </a:r>
                <a:r>
                  <a:rPr lang="ko-KR" altLang="en-US" dirty="0"/>
                  <a:t>는 학습 초기에 아무런 정보가 없기 때문에 위치 </a:t>
                </a:r>
                <a:r>
                  <a:rPr lang="ko-KR" altLang="en-US" dirty="0" err="1"/>
                  <a:t>인코딩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ko-KR" altLang="en-US" dirty="0"/>
                  <a:t>를 가지고 출발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031530"/>
                <a:ext cx="8856983" cy="5472608"/>
              </a:xfrm>
              <a:blipFill rotWithShape="1">
                <a:blip r:embed="rId2"/>
                <a:stretch>
                  <a:fillRect l="-5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14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모듈 ③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마지막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디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코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더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블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록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력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행렬의 각 행을 </a:t>
                </a:r>
                <a:r>
                  <a:rPr lang="en-US" altLang="ko-KR" dirty="0"/>
                  <a:t>FF</a:t>
                </a:r>
                <a:r>
                  <a:rPr lang="ko-KR" altLang="en-US" dirty="0" smtClean="0"/>
                  <a:t>층에 </a:t>
                </a:r>
                <a:r>
                  <a:rPr lang="ko-KR" altLang="en-US" dirty="0"/>
                  <a:t>통과시켜 박스로 변환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모델이 예측한 박스 집합을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정답 박스 집합을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dirty="0"/>
                  <a:t> 표기하면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헝가리안</a:t>
                </a:r>
                <a:r>
                  <a:rPr lang="ko-KR" altLang="en-US" dirty="0"/>
                  <a:t> 알고리즘은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/>
                  <a:t>를 비교하여 최적 매칭 쌍을 구하고 아래 식으로 손실 함수 계산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첫째 항은 부류를 맞혔는지 측정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둘째와 셋째 항은 물체 위치를 얼마나 정확하게 맞혔는지 측정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26457"/>
            <a:ext cx="7423818" cy="4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9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031530"/>
            <a:ext cx="9001000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DETR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자기</a:t>
            </a:r>
            <a:r>
              <a:rPr lang="en-US" altLang="ko-KR" dirty="0"/>
              <a:t> </a:t>
            </a:r>
            <a:r>
              <a:rPr lang="ko-KR" altLang="en-US" dirty="0"/>
              <a:t>주목 행렬을 시각화</a:t>
            </a:r>
            <a:endParaRPr lang="en-US" altLang="ko-KR" dirty="0"/>
          </a:p>
          <a:p>
            <a:pPr lvl="1"/>
            <a:r>
              <a:rPr lang="ko-KR" altLang="en-US" dirty="0"/>
              <a:t>트랜스포머는 영상의 구성요소</a:t>
            </a:r>
            <a:r>
              <a:rPr lang="en-US" altLang="ko-KR" dirty="0"/>
              <a:t>(</a:t>
            </a:r>
            <a:r>
              <a:rPr lang="ko-KR" altLang="en-US" dirty="0"/>
              <a:t>패치</a:t>
            </a:r>
            <a:r>
              <a:rPr lang="en-US" altLang="ko-KR" dirty="0"/>
              <a:t>) </a:t>
            </a:r>
            <a:r>
              <a:rPr lang="ko-KR" altLang="en-US" dirty="0"/>
              <a:t>간의 주목을 명시적으로 표현하므로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신경망에 비해 시각화에 유리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DETR</a:t>
            </a:r>
            <a:r>
              <a:rPr lang="ko-KR" altLang="en-US" dirty="0"/>
              <a:t>을 시각화한 결과</a:t>
            </a:r>
            <a:r>
              <a:rPr lang="en-US" altLang="ko-KR" dirty="0"/>
              <a:t>, </a:t>
            </a:r>
            <a:r>
              <a:rPr lang="ko-KR" altLang="en-US" dirty="0"/>
              <a:t>박스를 정확히 찾기 위해 물체 경계에 주목하는 </a:t>
            </a:r>
            <a:r>
              <a:rPr lang="ko-KR" altLang="en-US" dirty="0" smtClean="0"/>
              <a:t>현상 </a:t>
            </a:r>
            <a:r>
              <a:rPr lang="ko-KR" altLang="en-US" dirty="0"/>
              <a:t>발견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67179"/>
            <a:ext cx="4680520" cy="4346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355976" y="5085184"/>
            <a:ext cx="3528392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박스를 정확히 찾기 위해 물체 경계에 주목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75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785671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돌출 맵</a:t>
            </a:r>
            <a:r>
              <a:rPr lang="en-US" altLang="ko-KR" baseline="-25000" dirty="0"/>
              <a:t>salient map</a:t>
            </a: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Itti</a:t>
            </a:r>
            <a:r>
              <a:rPr lang="ko-KR" altLang="en-US" dirty="0">
                <a:sym typeface="Wingdings" panose="05000000000000000000" pitchFamily="2" charset="2"/>
              </a:rPr>
              <a:t>는 컬러 대비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명암 대비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방향 대비 </a:t>
            </a:r>
            <a:r>
              <a:rPr lang="ko-KR" altLang="en-US" dirty="0" err="1">
                <a:sym typeface="Wingdings" panose="05000000000000000000" pitchFamily="2" charset="2"/>
              </a:rPr>
              <a:t>맵을</a:t>
            </a:r>
            <a:r>
              <a:rPr lang="ko-KR" altLang="en-US" dirty="0">
                <a:sym typeface="Wingdings" panose="05000000000000000000" pitchFamily="2" charset="2"/>
              </a:rPr>
              <a:t> 결합한 돌출 맵 구성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Judd</a:t>
            </a:r>
            <a:r>
              <a:rPr lang="ko-KR" altLang="en-US" dirty="0">
                <a:sym typeface="Wingdings" panose="05000000000000000000" pitchFamily="2" charset="2"/>
              </a:rPr>
              <a:t>는 사람 눈이 바라보는 곳을 추적하는 장치를 사용하여 주목 맵 </a:t>
            </a:r>
            <a:r>
              <a:rPr lang="ko-KR" altLang="en-US" dirty="0" err="1">
                <a:sym typeface="Wingdings" panose="05000000000000000000" pitchFamily="2" charset="2"/>
              </a:rPr>
              <a:t>데이터셋을</a:t>
            </a:r>
            <a:r>
              <a:rPr lang="ko-KR" altLang="en-US" dirty="0">
                <a:sym typeface="Wingdings" panose="05000000000000000000" pitchFamily="2" charset="2"/>
              </a:rPr>
              <a:t> 구축하고 주목 모델을 학습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사람이 규칙을 설계하고 모든 </a:t>
            </a:r>
            <a:r>
              <a:rPr lang="ko-KR" altLang="en-US" dirty="0" err="1">
                <a:sym typeface="Wingdings" panose="05000000000000000000" pitchFamily="2" charset="2"/>
              </a:rPr>
              <a:t>데이터셋이</a:t>
            </a:r>
            <a:r>
              <a:rPr lang="ko-KR" altLang="en-US" dirty="0">
                <a:sym typeface="Wingdings" panose="05000000000000000000" pitchFamily="2" charset="2"/>
              </a:rPr>
              <a:t> 공통의 수작업 특징을 공유하는 한계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endParaRPr lang="ko-KR" altLang="en-US" dirty="0">
              <a:sym typeface="Wingdings" panose="05000000000000000000" pitchFamily="2" charset="2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68960"/>
            <a:ext cx="72420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46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분할 용도로 변신하는 </a:t>
            </a:r>
            <a:r>
              <a:rPr lang="en-US" altLang="ko-KR" dirty="0"/>
              <a:t>DETR</a:t>
            </a:r>
          </a:p>
          <a:p>
            <a:pPr marL="523875" lvl="2" indent="-3429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dirty="0"/>
              <a:t>검출 헤드를 분할 헤드로 교체하면 분할하는 </a:t>
            </a:r>
            <a:r>
              <a:rPr lang="en-US" altLang="ko-KR" dirty="0"/>
              <a:t>DETR</a:t>
            </a:r>
            <a:r>
              <a:rPr lang="ko-KR" altLang="en-US" dirty="0"/>
              <a:t>이 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8302176" cy="3384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7002033" y="5331487"/>
            <a:ext cx="1224136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[Carion2020]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189100" y="4797152"/>
            <a:ext cx="936104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>
                <a:solidFill>
                  <a:srgbClr val="0000FF"/>
                </a:solidFill>
              </a:rPr>
              <a:t>업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샘플링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4693155" y="4498688"/>
            <a:ext cx="385417" cy="31932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693156" y="4509120"/>
            <a:ext cx="72008" cy="3088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 flipV="1">
            <a:off x="4405124" y="4509120"/>
            <a:ext cx="288031" cy="30889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568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검출과 분할을 위한 트랜스포머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분할 용도로 개발된</a:t>
                </a:r>
                <a:r>
                  <a:rPr lang="en-US" altLang="ko-KR" dirty="0"/>
                  <a:t> SETR</a:t>
                </a:r>
              </a:p>
              <a:p>
                <a:pPr marL="523875" lvl="2" indent="-34290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컬러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영상을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변환하여 인코더 블록에 입력</a:t>
                </a:r>
                <a:endParaRPr lang="en-US" altLang="ko-KR" dirty="0"/>
              </a:p>
              <a:p>
                <a:pPr marL="523875" lvl="2" indent="-342900">
                  <a:lnSpc>
                    <a:spcPct val="15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ko-KR" altLang="en-US" dirty="0"/>
                  <a:t>인코더는 트랜스포머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디코더는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컨볼루션</a:t>
                </a:r>
                <a:r>
                  <a:rPr lang="ko-KR" altLang="en-US" dirty="0"/>
                  <a:t> 신경망을 사용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83" y="2312874"/>
            <a:ext cx="7885325" cy="4146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644008" y="6198674"/>
            <a:ext cx="1224136" cy="32976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[Zheng2021]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662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컨볼루션</a:t>
            </a:r>
            <a:r>
              <a:rPr lang="ko-KR" altLang="en-US" dirty="0"/>
              <a:t> 신경망에서 </a:t>
            </a:r>
            <a:r>
              <a:rPr lang="ko-KR" altLang="en-US" dirty="0" err="1"/>
              <a:t>백본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ko-KR" dirty="0"/>
              <a:t>전이 학습에 널리 쓰이는 </a:t>
            </a:r>
            <a:r>
              <a:rPr lang="en-US" altLang="ko-KR" dirty="0" err="1"/>
              <a:t>VGGNet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, </a:t>
            </a:r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ko-KR" dirty="0"/>
              <a:t>등의 </a:t>
            </a:r>
            <a:r>
              <a:rPr lang="ko-KR" altLang="ko-KR" dirty="0" err="1"/>
              <a:t>백본</a:t>
            </a:r>
            <a:r>
              <a:rPr lang="ko-KR" altLang="ko-KR" dirty="0"/>
              <a:t> 모델</a:t>
            </a:r>
            <a:r>
              <a:rPr lang="en-US" altLang="ko-KR" dirty="0"/>
              <a:t>(8.7.1</a:t>
            </a:r>
            <a:r>
              <a:rPr lang="ko-KR" altLang="en-US" dirty="0"/>
              <a:t>항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ko-KR" dirty="0" err="1"/>
              <a:t>백본으로</a:t>
            </a:r>
            <a:r>
              <a:rPr lang="ko-KR" altLang="ko-KR" dirty="0"/>
              <a:t> 쓸 수 있는 비전 트랜스포머를 제작할 수 있을까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2021</a:t>
            </a:r>
            <a:r>
              <a:rPr lang="ko-KR" altLang="ko-KR" dirty="0"/>
              <a:t>년 </a:t>
            </a:r>
            <a:r>
              <a:rPr lang="en-US" altLang="ko-KR" dirty="0"/>
              <a:t>ICCV</a:t>
            </a:r>
            <a:r>
              <a:rPr lang="ko-KR" altLang="ko-KR" dirty="0"/>
              <a:t>에서 </a:t>
            </a:r>
            <a:r>
              <a:rPr lang="en-US" altLang="ko-KR" dirty="0"/>
              <a:t>Marr </a:t>
            </a:r>
            <a:r>
              <a:rPr lang="ko-KR" altLang="ko-KR" dirty="0"/>
              <a:t>상을 수상한 </a:t>
            </a:r>
            <a:r>
              <a:rPr lang="ko-KR" altLang="ko-KR" dirty="0" err="1"/>
              <a:t>스윈</a:t>
            </a:r>
            <a:r>
              <a:rPr lang="ko-KR" altLang="ko-KR" dirty="0"/>
              <a:t> 트랜스포머는 이 질문에 긍정적인 답을 제시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스윈</a:t>
            </a:r>
            <a:r>
              <a:rPr lang="en-US" altLang="ko-KR" baseline="-25000" dirty="0" err="1"/>
              <a:t>Swin</a:t>
            </a:r>
            <a:r>
              <a:rPr lang="ko-KR" altLang="en-US" dirty="0"/>
              <a:t> 트랜스포머라는 </a:t>
            </a:r>
            <a:r>
              <a:rPr lang="ko-KR" altLang="en-US" dirty="0" err="1"/>
              <a:t>백본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백본이</a:t>
            </a:r>
            <a:r>
              <a:rPr lang="ko-KR" altLang="en-US" dirty="0"/>
              <a:t> 되려면 영상의 특성을 충분히 반영한 설계가 핵심</a:t>
            </a:r>
            <a:r>
              <a:rPr lang="en-US" altLang="ko-KR" dirty="0"/>
              <a:t>(</a:t>
            </a:r>
            <a:r>
              <a:rPr lang="ko-KR" altLang="en-US" dirty="0"/>
              <a:t>영상과</a:t>
            </a:r>
            <a:r>
              <a:rPr lang="en-US" altLang="ko-KR" dirty="0"/>
              <a:t> </a:t>
            </a:r>
            <a:r>
              <a:rPr lang="ko-KR" altLang="en-US" dirty="0"/>
              <a:t>텍스트의 다른 특성은 슬라이드 </a:t>
            </a:r>
            <a:r>
              <a:rPr lang="en-US" altLang="ko-KR" dirty="0"/>
              <a:t>51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스윈은</a:t>
            </a:r>
            <a:r>
              <a:rPr lang="ko-KR" altLang="en-US" dirty="0"/>
              <a:t> 분류</a:t>
            </a:r>
            <a:r>
              <a:rPr lang="en-US" altLang="ko-KR" dirty="0"/>
              <a:t>, </a:t>
            </a:r>
            <a:r>
              <a:rPr lang="ko-KR" altLang="en-US" dirty="0"/>
              <a:t>검출</a:t>
            </a:r>
            <a:r>
              <a:rPr lang="en-US" altLang="ko-KR" dirty="0"/>
              <a:t>, 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추정 등에 두루 활용할 수 있게 설계됨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7185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계층적 특징 맵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11-21]</a:t>
            </a:r>
            <a:r>
              <a:rPr lang="ko-KR" altLang="en-US" dirty="0"/>
              <a:t>에서 빨간색 윈도우는 모두 </a:t>
            </a:r>
            <a:r>
              <a:rPr lang="en-US" altLang="ko-KR" dirty="0"/>
              <a:t>M*M</a:t>
            </a:r>
            <a:r>
              <a:rPr lang="ko-KR" altLang="en-US" dirty="0"/>
              <a:t>개 패치로 구성</a:t>
            </a:r>
            <a:r>
              <a:rPr lang="en-US" altLang="ko-KR" dirty="0"/>
              <a:t>(M=4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). </a:t>
            </a:r>
            <a:r>
              <a:rPr lang="ko-KR" altLang="en-US" dirty="0"/>
              <a:t>위로 올라갈수록 윈도우가 커져서 다중 스케일의 물체를 처리할 수 있게 됨</a:t>
            </a:r>
            <a:endParaRPr lang="en-US" altLang="ko-KR" dirty="0"/>
          </a:p>
          <a:p>
            <a:pPr lvl="1"/>
            <a:r>
              <a:rPr lang="ko-KR" altLang="en-US" dirty="0" err="1"/>
              <a:t>윈도우별로</a:t>
            </a:r>
            <a:r>
              <a:rPr lang="ko-KR" altLang="en-US" dirty="0"/>
              <a:t> 자기 주목을 계산함으로써 계산 </a:t>
            </a:r>
            <a:r>
              <a:rPr lang="ko-KR" altLang="en-US" dirty="0" smtClean="0"/>
              <a:t>효율을 높임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82091"/>
            <a:ext cx="771285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5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이동 윈도우로</a:t>
            </a:r>
            <a:r>
              <a:rPr lang="en-US" altLang="ko-KR" dirty="0"/>
              <a:t> </a:t>
            </a:r>
            <a:r>
              <a:rPr lang="ko-KR" altLang="en-US" dirty="0"/>
              <a:t>물체가 잘리는 위치를 다변화함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8241117" cy="31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399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트랜스포머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8"/>
            <a:ext cx="6929755" cy="5666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2915817" y="3284984"/>
            <a:ext cx="3672408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11-21(a)]</a:t>
            </a:r>
            <a:r>
              <a:rPr lang="ko-KR" altLang="en-US" sz="1400" dirty="0">
                <a:solidFill>
                  <a:srgbClr val="0000FF"/>
                </a:solidFill>
              </a:rPr>
              <a:t>에서 아래에서 위로 </a:t>
            </a:r>
            <a:r>
              <a:rPr lang="ko-KR" altLang="en-US" sz="1400" dirty="0" smtClean="0">
                <a:solidFill>
                  <a:srgbClr val="0000FF"/>
                </a:solidFill>
              </a:rPr>
              <a:t>향하면서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패치는 커지고 윈도우 개수는 작아지는 방향 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860C24C7-37E5-A683-5090-E8EF66D73605}"/>
                  </a:ext>
                </a:extLst>
              </p:cNvPr>
              <p:cNvSpPr txBox="1"/>
              <p:nvPr/>
            </p:nvSpPr>
            <p:spPr>
              <a:xfrm>
                <a:off x="6516215" y="3314069"/>
                <a:ext cx="504057" cy="50405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550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5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⟶</m:t>
                      </m:r>
                    </m:oMath>
                  </m:oMathPara>
                </a14:m>
                <a:endParaRPr lang="ko-KR" altLang="en-US" sz="2400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0C24C7-37E5-A683-5090-E8EF66D73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5" y="3314069"/>
                <a:ext cx="504057" cy="504056"/>
              </a:xfrm>
              <a:prstGeom prst="rect">
                <a:avLst/>
              </a:prstGeom>
              <a:blipFill>
                <a:blip r:embed="rId3"/>
                <a:stretch>
                  <a:fillRect r="-72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3414966" y="3212976"/>
            <a:ext cx="4356000" cy="180000"/>
          </a:xfrm>
          <a:prstGeom prst="rect">
            <a:avLst/>
          </a:prstGeom>
          <a:noFill/>
          <a:ln w="158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7727370" y="3214582"/>
            <a:ext cx="923342" cy="3567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패치 크기 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004426" y="4965883"/>
            <a:ext cx="3672408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W-MHA</a:t>
            </a:r>
            <a:r>
              <a:rPr lang="ko-KR" altLang="en-US" sz="1400" dirty="0">
                <a:solidFill>
                  <a:srgbClr val="0000FF"/>
                </a:solidFill>
              </a:rPr>
              <a:t>와 </a:t>
            </a:r>
            <a:r>
              <a:rPr lang="en-US" altLang="ko-KR" sz="1400" dirty="0">
                <a:solidFill>
                  <a:srgbClr val="0000FF"/>
                </a:solidFill>
              </a:rPr>
              <a:t>SW_MHA</a:t>
            </a:r>
            <a:r>
              <a:rPr lang="ko-KR" altLang="en-US" sz="1400" dirty="0">
                <a:solidFill>
                  <a:srgbClr val="0000FF"/>
                </a:solidFill>
              </a:rPr>
              <a:t>는 각각 </a:t>
            </a:r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11-22]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왼쪽과 오른쪽처럼 윈도우 분할 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500426" y="5289022"/>
            <a:ext cx="50400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8570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백본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트랜스포머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백본</a:t>
            </a:r>
            <a:r>
              <a:rPr lang="ko-KR" altLang="en-US" dirty="0"/>
              <a:t> 모델로서 </a:t>
            </a:r>
            <a:r>
              <a:rPr lang="ko-KR" altLang="en-US" dirty="0" err="1"/>
              <a:t>스윈</a:t>
            </a:r>
            <a:r>
              <a:rPr lang="ko-KR" altLang="en-US" dirty="0"/>
              <a:t> 트랜스포머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방법 </a:t>
            </a:r>
            <a:r>
              <a:rPr lang="en-US" altLang="ko-KR" dirty="0"/>
              <a:t>1: </a:t>
            </a:r>
            <a:r>
              <a:rPr lang="ko-KR" altLang="en-US" dirty="0"/>
              <a:t>출력 헤드를 바꿈으로써 여러 과업 수행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방법 </a:t>
            </a:r>
            <a:r>
              <a:rPr lang="en-US" altLang="ko-KR" dirty="0"/>
              <a:t>2: </a:t>
            </a:r>
            <a:r>
              <a:rPr lang="ko-KR" altLang="en-US" dirty="0"/>
              <a:t>기존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</a:t>
            </a:r>
            <a:r>
              <a:rPr lang="ko-KR" altLang="en-US" dirty="0" err="1"/>
              <a:t>백본을</a:t>
            </a:r>
            <a:r>
              <a:rPr lang="ko-KR" altLang="en-US" dirty="0"/>
              <a:t> </a:t>
            </a:r>
            <a:r>
              <a:rPr lang="ko-KR" altLang="en-US" dirty="0" err="1"/>
              <a:t>스윈</a:t>
            </a:r>
            <a:r>
              <a:rPr lang="ko-KR" altLang="en-US" dirty="0"/>
              <a:t> 트랜스포머로 대치 </a:t>
            </a:r>
            <a:r>
              <a:rPr lang="en-US" altLang="ko-KR" dirty="0"/>
              <a:t>(</a:t>
            </a:r>
            <a:r>
              <a:rPr lang="ko-KR" altLang="en-US" dirty="0" err="1"/>
              <a:t>스윈은</a:t>
            </a:r>
            <a:r>
              <a:rPr lang="ko-KR" altLang="en-US" dirty="0"/>
              <a:t> </a:t>
            </a:r>
            <a:r>
              <a:rPr lang="en-US" altLang="ko-KR" dirty="0" err="1"/>
              <a:t>VGGNet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등과 호환되도록 설계되어 있음</a:t>
            </a:r>
            <a:r>
              <a:rPr lang="en-US" altLang="ko-KR" dirty="0"/>
              <a:t>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996952"/>
            <a:ext cx="6072749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44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자율지도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트랜스포머의 뛰어난 확장성</a:t>
            </a:r>
            <a:r>
              <a:rPr lang="en-US" altLang="ko-KR" baseline="-25000" dirty="0"/>
              <a:t>scalability</a:t>
            </a:r>
          </a:p>
          <a:p>
            <a:pPr lvl="1">
              <a:lnSpc>
                <a:spcPct val="150000"/>
              </a:lnSpc>
            </a:pPr>
            <a:r>
              <a:rPr lang="ko-KR" altLang="ko-KR" dirty="0"/>
              <a:t>모델 크기와 </a:t>
            </a:r>
            <a:r>
              <a:rPr lang="ko-KR" altLang="ko-KR" dirty="0" err="1"/>
              <a:t>데이터셋</a:t>
            </a:r>
            <a:r>
              <a:rPr lang="ko-KR" altLang="ko-KR" dirty="0"/>
              <a:t> 크기가 커져도 원만하게 학습이 이루어지고 성능이 향상되는 특성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GPT-3</a:t>
            </a:r>
            <a:r>
              <a:rPr lang="ko-KR" altLang="ko-KR" dirty="0"/>
              <a:t>은 </a:t>
            </a:r>
            <a:r>
              <a:rPr lang="en-US" altLang="ko-KR" dirty="0"/>
              <a:t>1750</a:t>
            </a:r>
            <a:r>
              <a:rPr lang="ko-KR" altLang="ko-KR" dirty="0"/>
              <a:t>억</a:t>
            </a:r>
            <a:r>
              <a:rPr lang="en-US" altLang="ko-KR" dirty="0"/>
              <a:t>(175Giga)</a:t>
            </a:r>
            <a:r>
              <a:rPr lang="ko-KR" altLang="ko-KR" dirty="0"/>
              <a:t>개의 가중치를 가지는 거대한 모델</a:t>
            </a:r>
            <a:r>
              <a:rPr lang="en-US" altLang="ko-KR" dirty="0"/>
              <a:t>. </a:t>
            </a:r>
            <a:r>
              <a:rPr lang="ko-KR" altLang="ko-KR" dirty="0"/>
              <a:t>최근에 발표된 </a:t>
            </a:r>
            <a:r>
              <a:rPr lang="en-US" altLang="ko-KR" dirty="0"/>
              <a:t>Switch </a:t>
            </a:r>
            <a:r>
              <a:rPr lang="ko-KR" altLang="ko-KR" dirty="0"/>
              <a:t>트랜스포머는 </a:t>
            </a:r>
            <a:r>
              <a:rPr lang="en-US" altLang="ko-KR" dirty="0"/>
              <a:t>1.6</a:t>
            </a:r>
            <a:r>
              <a:rPr lang="ko-KR" altLang="ko-KR" dirty="0"/>
              <a:t>조</a:t>
            </a:r>
            <a:r>
              <a:rPr lang="en-US" altLang="ko-KR" dirty="0"/>
              <a:t>(1.6Tera)</a:t>
            </a:r>
            <a:r>
              <a:rPr lang="ko-KR" altLang="ko-KR" dirty="0"/>
              <a:t>개의 가중치를 가지도록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거대한 </a:t>
            </a:r>
            <a:r>
              <a:rPr lang="ko-KR" altLang="en-US" dirty="0" err="1"/>
              <a:t>데이터셋을</a:t>
            </a:r>
            <a:r>
              <a:rPr lang="ko-KR" altLang="en-US" dirty="0"/>
              <a:t> 확보하려면 </a:t>
            </a:r>
            <a:r>
              <a:rPr lang="ko-KR" altLang="en-US" dirty="0" err="1"/>
              <a:t>자율지도</a:t>
            </a:r>
            <a:r>
              <a:rPr lang="ko-KR" altLang="en-US" dirty="0"/>
              <a:t> 학습</a:t>
            </a:r>
            <a:r>
              <a:rPr lang="en-US" altLang="ko-KR" baseline="-25000" dirty="0"/>
              <a:t> self-supervised learning </a:t>
            </a:r>
            <a:r>
              <a:rPr lang="ko-KR" altLang="en-US" dirty="0"/>
              <a:t>이 필수</a:t>
            </a:r>
            <a:r>
              <a:rPr lang="en-US" altLang="ko-KR" dirty="0"/>
              <a:t>(</a:t>
            </a:r>
            <a:r>
              <a:rPr lang="ko-KR" altLang="en-US" dirty="0"/>
              <a:t>사람에 의한 </a:t>
            </a:r>
            <a:r>
              <a:rPr lang="ko-KR" altLang="en-US" dirty="0" err="1"/>
              <a:t>레이블링은</a:t>
            </a:r>
            <a:r>
              <a:rPr lang="ko-KR" altLang="en-US" dirty="0"/>
              <a:t> 한계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834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자율지도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자연어 </a:t>
            </a:r>
            <a:r>
              <a:rPr lang="ko-KR" altLang="en-US" dirty="0"/>
              <a:t>처리를 위한 </a:t>
            </a:r>
            <a:r>
              <a:rPr lang="ko-KR" altLang="en-US" dirty="0" err="1" smtClean="0"/>
              <a:t>자율지도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ko-KR" dirty="0" err="1" smtClean="0"/>
              <a:t>레이블링이</a:t>
            </a:r>
            <a:r>
              <a:rPr lang="ko-KR" altLang="ko-KR" dirty="0" smtClean="0"/>
              <a:t> </a:t>
            </a:r>
            <a:r>
              <a:rPr lang="ko-KR" altLang="ko-KR" dirty="0"/>
              <a:t>안된 데이터</a:t>
            </a:r>
            <a:r>
              <a:rPr lang="ko-KR" altLang="en-US" dirty="0"/>
              <a:t>에서 자동으로 레이블을 수집할 수 있을까</a:t>
            </a:r>
            <a:r>
              <a:rPr lang="en-US" altLang="ko-KR" dirty="0"/>
              <a:t>?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마스크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 모델</a:t>
            </a:r>
            <a:r>
              <a:rPr lang="en-US" altLang="ko-KR" baseline="-25000" dirty="0" smtClean="0"/>
              <a:t>MLM; Masked </a:t>
            </a:r>
            <a:r>
              <a:rPr lang="en-US" altLang="ko-KR" baseline="-25000" dirty="0"/>
              <a:t>Language </a:t>
            </a:r>
            <a:r>
              <a:rPr lang="en-US" altLang="ko-KR" baseline="-25000" dirty="0" smtClean="0"/>
              <a:t>Modeling</a:t>
            </a:r>
            <a:r>
              <a:rPr lang="en-US" altLang="ko-KR" dirty="0" smtClean="0"/>
              <a:t>: </a:t>
            </a:r>
            <a:r>
              <a:rPr lang="ko-KR" altLang="ko-KR" dirty="0" smtClean="0"/>
              <a:t>문장을 </a:t>
            </a:r>
            <a:r>
              <a:rPr lang="ko-KR" altLang="ko-KR" dirty="0"/>
              <a:t>구성하는 단어 일부를 </a:t>
            </a:r>
            <a:r>
              <a:rPr lang="ko-KR" altLang="ko-KR" dirty="0" err="1"/>
              <a:t>랜덤하게</a:t>
            </a:r>
            <a:r>
              <a:rPr lang="ko-KR" altLang="ko-KR" dirty="0"/>
              <a:t> 선택해 가린 다음 모델이 알아내게 학습하는 </a:t>
            </a:r>
            <a:r>
              <a:rPr lang="ko-KR" altLang="en-US" dirty="0" smtClean="0"/>
              <a:t>기법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ko-KR" dirty="0"/>
              <a:t>저게 </a:t>
            </a:r>
            <a:r>
              <a:rPr lang="en-US" altLang="ko-KR" dirty="0"/>
              <a:t>___ </a:t>
            </a:r>
            <a:r>
              <a:rPr lang="ko-KR" altLang="ko-KR" dirty="0"/>
              <a:t>붉어질 </a:t>
            </a:r>
            <a:r>
              <a:rPr lang="en-US" altLang="ko-KR" dirty="0"/>
              <a:t>__ </a:t>
            </a:r>
            <a:r>
              <a:rPr lang="ko-KR" altLang="ko-KR" dirty="0"/>
              <a:t>없다</a:t>
            </a:r>
            <a:r>
              <a:rPr lang="en-US" altLang="ko-KR" dirty="0"/>
              <a:t>”</a:t>
            </a:r>
            <a:r>
              <a:rPr lang="ko-KR" altLang="ko-KR" dirty="0"/>
              <a:t>를 주면 모델은 </a:t>
            </a:r>
            <a:r>
              <a:rPr lang="en-US" altLang="ko-KR" dirty="0"/>
              <a:t>“</a:t>
            </a:r>
            <a:r>
              <a:rPr lang="ko-KR" altLang="ko-KR" dirty="0"/>
              <a:t>저게 </a:t>
            </a:r>
            <a:r>
              <a:rPr lang="ko-KR" altLang="en-US" dirty="0"/>
              <a:t>저절로 </a:t>
            </a:r>
            <a:r>
              <a:rPr lang="ko-KR" altLang="ko-KR" dirty="0"/>
              <a:t>붉어질 리 없다</a:t>
            </a:r>
            <a:r>
              <a:rPr lang="en-US" altLang="ko-KR" dirty="0"/>
              <a:t>”</a:t>
            </a:r>
            <a:r>
              <a:rPr lang="ko-KR" altLang="ko-KR" dirty="0"/>
              <a:t>를 예측</a:t>
            </a:r>
            <a:r>
              <a:rPr lang="ko-KR" altLang="en-US" dirty="0"/>
              <a:t>함</a:t>
            </a:r>
            <a:r>
              <a:rPr lang="en-US" altLang="ko-KR" dirty="0"/>
              <a:t>. </a:t>
            </a:r>
            <a:r>
              <a:rPr lang="ko-KR" altLang="ko-KR" dirty="0"/>
              <a:t>보통 </a:t>
            </a:r>
            <a:r>
              <a:rPr lang="en-US" altLang="ko-KR" dirty="0"/>
              <a:t>15% </a:t>
            </a:r>
            <a:r>
              <a:rPr lang="ko-KR" altLang="ko-KR" dirty="0"/>
              <a:t>비율로 단어를 </a:t>
            </a:r>
            <a:r>
              <a:rPr lang="ko-KR" altLang="ko-KR" dirty="0" smtClean="0"/>
              <a:t>가</a:t>
            </a:r>
            <a:r>
              <a:rPr lang="ko-KR" altLang="en-US" dirty="0" smtClean="0"/>
              <a:t>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다음 문장 예측</a:t>
            </a:r>
            <a:r>
              <a:rPr lang="en-US" altLang="ko-KR" baseline="-25000" dirty="0" smtClean="0"/>
              <a:t>NSP; next</a:t>
            </a:r>
            <a:r>
              <a:rPr lang="ko-KR" altLang="en-US" baseline="-25000" dirty="0" smtClean="0"/>
              <a:t> </a:t>
            </a:r>
            <a:r>
              <a:rPr lang="en-US" altLang="ko-KR" baseline="-25000" dirty="0" smtClean="0"/>
              <a:t>Sentence Prediction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문서에서 연속된 두 문장을 뽑아 만든 쌍과 서로 다른 문서에서 뽑아 만든 쌍을 구별하도록 학습하는 기법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29484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자율지도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컴퓨터 </a:t>
            </a:r>
            <a:r>
              <a:rPr lang="ko-KR" altLang="en-US" dirty="0" smtClean="0"/>
              <a:t>비전을 위한 자율 지도 학습</a:t>
            </a:r>
            <a:endParaRPr lang="en-US" altLang="ko-KR" baseline="-25000" dirty="0"/>
          </a:p>
          <a:p>
            <a:pPr lvl="1"/>
            <a:r>
              <a:rPr lang="ko-KR" altLang="en-US" dirty="0" smtClean="0"/>
              <a:t>마스크 영상 모델링</a:t>
            </a:r>
            <a:r>
              <a:rPr lang="en-US" altLang="ko-KR" baseline="-25000" dirty="0" smtClean="0"/>
              <a:t>MIM; Masked </a:t>
            </a:r>
            <a:r>
              <a:rPr lang="en-US" altLang="ko-KR" baseline="-25000" dirty="0"/>
              <a:t>Image </a:t>
            </a:r>
            <a:r>
              <a:rPr lang="en-US" altLang="ko-KR" baseline="-25000" dirty="0" smtClean="0"/>
              <a:t>Modeling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 일부를 가린 다음 모델이 알아내도록 학습 </a:t>
            </a:r>
            <a:endParaRPr lang="en-US" altLang="ko-KR" dirty="0" smtClean="0"/>
          </a:p>
          <a:p>
            <a:pPr lvl="2"/>
            <a:r>
              <a:rPr lang="en-US" altLang="ko-KR" dirty="0"/>
              <a:t>MIM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일종인 </a:t>
            </a:r>
            <a:r>
              <a:rPr lang="en-US" altLang="ko-KR" dirty="0" err="1" smtClean="0"/>
              <a:t>simMIM</a:t>
            </a:r>
            <a:r>
              <a:rPr lang="en-US" altLang="ko-KR" dirty="0" smtClean="0"/>
              <a:t>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11-25]</a:t>
            </a:r>
          </a:p>
          <a:p>
            <a:pPr lvl="1"/>
            <a:r>
              <a:rPr lang="ko-KR" altLang="en-US" dirty="0" smtClean="0"/>
              <a:t>또다른 기법으로 직소 </a:t>
            </a:r>
            <a:r>
              <a:rPr lang="ko-KR" altLang="en-US" dirty="0"/>
              <a:t>퍼즐</a:t>
            </a:r>
            <a:r>
              <a:rPr lang="en-US" altLang="ko-KR" dirty="0"/>
              <a:t>,  </a:t>
            </a:r>
            <a:r>
              <a:rPr lang="ko-KR" altLang="en-US" dirty="0"/>
              <a:t>컬러 </a:t>
            </a:r>
            <a:r>
              <a:rPr lang="ko-KR" altLang="en-US" dirty="0" smtClean="0"/>
              <a:t>복원</a:t>
            </a:r>
            <a:r>
              <a:rPr lang="en-US" altLang="ko-KR" dirty="0" smtClean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grpSp>
        <p:nvGrpSpPr>
          <p:cNvPr id="7" name="그룹 6"/>
          <p:cNvGrpSpPr/>
          <p:nvPr/>
        </p:nvGrpSpPr>
        <p:grpSpPr>
          <a:xfrm>
            <a:off x="899592" y="2708920"/>
            <a:ext cx="6984776" cy="4023854"/>
            <a:chOff x="899592" y="2356512"/>
            <a:chExt cx="7704856" cy="43762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2356512"/>
              <a:ext cx="4536504" cy="437626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60C24C7-37E5-A683-5090-E8EF66D73605}"/>
                </a:ext>
              </a:extLst>
            </p:cNvPr>
            <p:cNvSpPr txBox="1"/>
            <p:nvPr/>
          </p:nvSpPr>
          <p:spPr>
            <a:xfrm>
              <a:off x="5760132" y="2996952"/>
              <a:ext cx="2844316" cy="86409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400" dirty="0" smtClean="0">
                  <a:solidFill>
                    <a:srgbClr val="0000FF"/>
                  </a:solidFill>
                </a:rPr>
                <a:t>1*1 </a:t>
              </a:r>
              <a:r>
                <a:rPr lang="ko-KR" altLang="en-US" sz="1400" dirty="0" err="1">
                  <a:solidFill>
                    <a:srgbClr val="0000FF"/>
                  </a:solidFill>
                </a:rPr>
                <a:t>컨볼루션으로</a:t>
              </a:r>
              <a:r>
                <a:rPr lang="ko-KR" altLang="en-US" sz="1400" dirty="0">
                  <a:solidFill>
                    <a:srgbClr val="0000FF"/>
                  </a:solidFill>
                </a:rPr>
                <a:t> 크기 복원하여 </a:t>
              </a:r>
              <a:endParaRPr lang="en-US" altLang="ko-KR" sz="1400" dirty="0" smtClean="0">
                <a:solidFill>
                  <a:srgbClr val="0000FF"/>
                </a:solidFill>
              </a:endParaRPr>
            </a:p>
            <a:p>
              <a:r>
                <a:rPr lang="ko-KR" altLang="en-US" sz="1400" dirty="0" smtClean="0">
                  <a:solidFill>
                    <a:srgbClr val="0000FF"/>
                  </a:solidFill>
                </a:rPr>
                <a:t>높은 </a:t>
              </a:r>
              <a:r>
                <a:rPr lang="ko-KR" altLang="en-US" sz="1400" dirty="0">
                  <a:solidFill>
                    <a:srgbClr val="0000FF"/>
                  </a:solidFill>
                </a:rPr>
                <a:t>성능 </a:t>
              </a:r>
              <a:r>
                <a:rPr lang="ko-KR" altLang="en-US" sz="1400" dirty="0" smtClean="0">
                  <a:solidFill>
                    <a:srgbClr val="0000FF"/>
                  </a:solidFill>
                </a:rPr>
                <a:t>달성</a:t>
              </a:r>
              <a:r>
                <a:rPr lang="en-US" altLang="ko-KR" sz="1400" dirty="0" smtClean="0">
                  <a:solidFill>
                    <a:srgbClr val="0000FF"/>
                  </a:solidFill>
                </a:rPr>
                <a:t>.</a:t>
              </a:r>
              <a:r>
                <a:rPr lang="en-US" altLang="ko-KR" sz="1400" dirty="0" smtClean="0">
                  <a:solidFill>
                    <a:srgbClr val="0000FF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400" dirty="0">
                  <a:solidFill>
                    <a:srgbClr val="0000FF"/>
                  </a:solidFill>
                  <a:sym typeface="Wingdings" panose="05000000000000000000" pitchFamily="2" charset="2"/>
                </a:rPr>
                <a:t>1*1 </a:t>
              </a:r>
              <a:r>
                <a:rPr lang="ko-KR" altLang="en-US" sz="1400" dirty="0" err="1">
                  <a:solidFill>
                    <a:srgbClr val="0000FF"/>
                  </a:solidFill>
                  <a:sym typeface="Wingdings" panose="05000000000000000000" pitchFamily="2" charset="2"/>
                </a:rPr>
                <a:t>컨볼루션의</a:t>
              </a:r>
              <a:r>
                <a:rPr lang="ko-KR" altLang="en-US" sz="1400" dirty="0">
                  <a:solidFill>
                    <a:srgbClr val="0000FF"/>
                  </a:solidFill>
                  <a:sym typeface="Wingdings" panose="05000000000000000000" pitchFamily="2" charset="2"/>
                </a:rPr>
                <a:t> </a:t>
              </a:r>
              <a:endParaRPr lang="en-US" altLang="ko-KR" sz="1400" dirty="0" smtClean="0">
                <a:solidFill>
                  <a:srgbClr val="0000FF"/>
                </a:solidFill>
                <a:sym typeface="Wingdings" panose="05000000000000000000" pitchFamily="2" charset="2"/>
              </a:endParaRPr>
            </a:p>
            <a:p>
              <a:r>
                <a:rPr lang="ko-KR" altLang="en-US" sz="1400" dirty="0" smtClean="0">
                  <a:solidFill>
                    <a:srgbClr val="0000FF"/>
                  </a:solidFill>
                  <a:sym typeface="Wingdings" panose="05000000000000000000" pitchFamily="2" charset="2"/>
                </a:rPr>
                <a:t>효과를 </a:t>
              </a:r>
              <a:r>
                <a:rPr lang="ko-KR" altLang="en-US" sz="1400" dirty="0">
                  <a:solidFill>
                    <a:srgbClr val="0000FF"/>
                  </a:solidFill>
                  <a:sym typeface="Wingdings" panose="05000000000000000000" pitchFamily="2" charset="2"/>
                </a:rPr>
                <a:t>입증</a:t>
              </a:r>
              <a:endParaRPr lang="ko-KR" altLang="en-US" sz="1400" baseline="-25000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 flipV="1">
              <a:off x="5409720" y="3429000"/>
              <a:ext cx="342038" cy="2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720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비전에서 주목의 발전 추세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학습을 통해 </a:t>
            </a:r>
            <a:r>
              <a:rPr lang="ko-KR" altLang="en-US" dirty="0" err="1"/>
              <a:t>데이터셋에</a:t>
            </a:r>
            <a:r>
              <a:rPr lang="ko-KR" altLang="en-US" dirty="0"/>
              <a:t> 적합한 주목 가중치를 알아냄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 err="1"/>
              <a:t>RAM</a:t>
            </a:r>
            <a:r>
              <a:rPr lang="en-US" altLang="ko-KR" baseline="-25000" dirty="0" err="1"/>
              <a:t>Recurrent</a:t>
            </a:r>
            <a:r>
              <a:rPr lang="en-US" altLang="ko-KR" baseline="-25000" dirty="0"/>
              <a:t> Attention Model</a:t>
            </a:r>
            <a:r>
              <a:rPr lang="ko-KR" altLang="en-US" dirty="0"/>
              <a:t>은 </a:t>
            </a:r>
            <a:r>
              <a:rPr lang="ko-KR" altLang="en-US" dirty="0" err="1"/>
              <a:t>딥러닝에</a:t>
            </a:r>
            <a:r>
              <a:rPr lang="ko-KR" altLang="en-US" dirty="0"/>
              <a:t> 주목을 적용한 최초 논문</a:t>
            </a:r>
            <a:r>
              <a:rPr lang="en-US" altLang="ko-KR" dirty="0"/>
              <a:t>. </a:t>
            </a:r>
            <a:r>
              <a:rPr lang="ko-KR" altLang="en-US" dirty="0"/>
              <a:t>순환 신경망으로 영상에서 주목할 곳을 순차적으로 알아냄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 err="1"/>
              <a:t>STN</a:t>
            </a:r>
            <a:r>
              <a:rPr lang="en-US" altLang="ko-KR" baseline="-25000" dirty="0" err="1"/>
              <a:t>Spatial</a:t>
            </a:r>
            <a:r>
              <a:rPr lang="en-US" altLang="ko-KR" baseline="-25000" dirty="0"/>
              <a:t> Transformer Network</a:t>
            </a:r>
            <a:r>
              <a:rPr lang="ko-KR" altLang="en-US" dirty="0"/>
              <a:t>은 특징 </a:t>
            </a:r>
            <a:r>
              <a:rPr lang="ko-KR" altLang="en-US" dirty="0" err="1"/>
              <a:t>맵에</a:t>
            </a:r>
            <a:r>
              <a:rPr lang="ko-KR" altLang="en-US" dirty="0"/>
              <a:t> 이동과 크기</a:t>
            </a:r>
            <a:r>
              <a:rPr lang="en-US" altLang="ko-KR" dirty="0"/>
              <a:t>, </a:t>
            </a:r>
            <a:r>
              <a:rPr lang="ko-KR" altLang="en-US" dirty="0"/>
              <a:t>회전 변환을 적용해 주목할 곳을 알아냄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61" y="3717032"/>
            <a:ext cx="763147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2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비전 트랜스포머 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허깅</a:t>
            </a:r>
            <a:r>
              <a:rPr lang="ko-KR" altLang="en-US" dirty="0"/>
              <a:t> 페이스가 제공하는 트랜스포머 </a:t>
            </a:r>
            <a:r>
              <a:rPr lang="ko-KR" altLang="en-US" dirty="0" smtClean="0"/>
              <a:t>모듈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일관적인 틀 위에서 </a:t>
            </a:r>
            <a:r>
              <a:rPr lang="en-US" altLang="ko-KR" dirty="0"/>
              <a:t>API</a:t>
            </a:r>
            <a:r>
              <a:rPr lang="ko-KR" altLang="en-US" dirty="0"/>
              <a:t>를 설계했기 때문에 서로 다른 과업을 비슷한 방식으로 코딩할 수 있는 장점</a:t>
            </a:r>
            <a:r>
              <a:rPr lang="en-US" altLang="ko-KR" dirty="0"/>
              <a:t>(</a:t>
            </a:r>
            <a:r>
              <a:rPr lang="en-US" altLang="ko-KR" u="sng" dirty="0">
                <a:hlinkClick r:id="rId2"/>
              </a:rPr>
              <a:t>https://huggingface.co/docs/transformers/index</a:t>
            </a:r>
            <a:r>
              <a:rPr lang="en-US" altLang="ko-KR" u="sng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아주 많은 </a:t>
            </a:r>
            <a:r>
              <a:rPr lang="ko-KR" altLang="en-US" dirty="0"/>
              <a:t>모델 제공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ViT</a:t>
            </a:r>
            <a:r>
              <a:rPr lang="en-US" altLang="ko-KR" dirty="0"/>
              <a:t>, DETR, </a:t>
            </a:r>
            <a:r>
              <a:rPr lang="ko-KR" altLang="en-US" dirty="0" err="1"/>
              <a:t>스윈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자연어와 영상을 결합 모델링한 </a:t>
            </a:r>
            <a:r>
              <a:rPr lang="en-US" altLang="ko-KR" dirty="0"/>
              <a:t>CLIP, DALL〮E, </a:t>
            </a:r>
            <a:r>
              <a:rPr lang="en-US" altLang="ko-KR" dirty="0" err="1"/>
              <a:t>Imagen</a:t>
            </a:r>
            <a:r>
              <a:rPr lang="en-US" altLang="ko-KR" dirty="0"/>
              <a:t>, Stable Diffusion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…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다양한 </a:t>
            </a:r>
            <a:r>
              <a:rPr lang="ko-KR" altLang="en-US" dirty="0"/>
              <a:t>기능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사전 학습된 모델로 추론</a:t>
            </a:r>
            <a:r>
              <a:rPr lang="en-US" altLang="ko-KR" dirty="0"/>
              <a:t>, </a:t>
            </a:r>
            <a:r>
              <a:rPr lang="ko-KR" altLang="en-US" dirty="0"/>
              <a:t>사전 학습된 모델로 자신의 데이터에 전이 학습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42290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분류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41035" y="908720"/>
            <a:ext cx="6992875" cy="5653294"/>
            <a:chOff x="941035" y="908720"/>
            <a:chExt cx="6992875" cy="565329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4334" y="908720"/>
              <a:ext cx="6989576" cy="187220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035" y="2782489"/>
              <a:ext cx="6992875" cy="377952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707904" y="1803017"/>
            <a:ext cx="1359662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전처리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5724128" y="1803017"/>
            <a:ext cx="1584176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모델 구성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4283968" y="1628800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6435662" y="1620255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7452320" y="2780928"/>
            <a:ext cx="1327903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사전 학습된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모델 </a:t>
            </a:r>
            <a:r>
              <a:rPr lang="ko-KR" altLang="en-US" sz="1400" dirty="0" err="1">
                <a:solidFill>
                  <a:srgbClr val="0000FF"/>
                </a:solidFill>
              </a:rPr>
              <a:t>읽어오기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7308304" y="2924944"/>
            <a:ext cx="144016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7164288" y="3140968"/>
            <a:ext cx="288032" cy="14401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1880842" y="4362241"/>
            <a:ext cx="4032448" cy="28647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softmax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적용 전의 값을 </a:t>
            </a:r>
            <a:r>
              <a:rPr lang="en-US" altLang="ko-KR" sz="1400" dirty="0" err="1">
                <a:solidFill>
                  <a:srgbClr val="0000FF"/>
                </a:solidFill>
              </a:rPr>
              <a:t>res.logits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r>
              <a:rPr lang="ko-KR" altLang="en-US" sz="1400" dirty="0" smtClean="0">
                <a:solidFill>
                  <a:srgbClr val="0000FF"/>
                </a:solidFill>
              </a:rPr>
              <a:t>저장함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1759951" y="4362241"/>
            <a:ext cx="144016" cy="14400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484202" y="4085618"/>
            <a:ext cx="288032" cy="27662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139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ViT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분류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231596" cy="31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380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11.5.2 DETR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물체 검출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8208912" cy="4598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932418" y="2137419"/>
            <a:ext cx="1359662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전처리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5948642" y="2137419"/>
            <a:ext cx="1359662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모델 구성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4508482" y="1963202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 flipV="1">
            <a:off x="6660176" y="1954656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851920" y="4869160"/>
            <a:ext cx="4536504" cy="51381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[</a:t>
            </a:r>
            <a:r>
              <a:rPr lang="ko-KR" altLang="en-US" sz="1600" dirty="0">
                <a:solidFill>
                  <a:srgbClr val="0000FF"/>
                </a:solidFill>
              </a:rPr>
              <a:t>프로그램 </a:t>
            </a:r>
            <a:r>
              <a:rPr lang="en-US" altLang="ko-KR" sz="1600" dirty="0">
                <a:solidFill>
                  <a:srgbClr val="0000FF"/>
                </a:solidFill>
              </a:rPr>
              <a:t>11-3]</a:t>
            </a:r>
            <a:r>
              <a:rPr lang="ko-KR" altLang="en-US" sz="1600" dirty="0">
                <a:solidFill>
                  <a:srgbClr val="0000FF"/>
                </a:solidFill>
              </a:rPr>
              <a:t>과 흡사한 틀에서 코딩하는 장점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21808" y="4402928"/>
            <a:ext cx="288032" cy="27662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13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11.5.2 DETR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물체 검출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30415"/>
            <a:ext cx="8088144" cy="4891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851920" y="908720"/>
            <a:ext cx="4536504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과업에 따라 </a:t>
            </a:r>
            <a:r>
              <a:rPr lang="en-US" altLang="ko-KR" sz="1600" dirty="0">
                <a:solidFill>
                  <a:srgbClr val="0000FF"/>
                </a:solidFill>
              </a:rPr>
              <a:t>res</a:t>
            </a:r>
            <a:r>
              <a:rPr lang="ko-KR" altLang="en-US" sz="1600" dirty="0">
                <a:solidFill>
                  <a:srgbClr val="0000FF"/>
                </a:solidFill>
              </a:rPr>
              <a:t>가 다르게 </a:t>
            </a:r>
            <a:r>
              <a:rPr lang="ko-KR" altLang="en-US" sz="1600" dirty="0" smtClean="0">
                <a:solidFill>
                  <a:srgbClr val="0000FF"/>
                </a:solidFill>
              </a:rPr>
              <a:t>표현되기 </a:t>
            </a:r>
            <a:r>
              <a:rPr lang="ko-KR" altLang="en-US" sz="1600" dirty="0">
                <a:solidFill>
                  <a:srgbClr val="0000FF"/>
                </a:solidFill>
              </a:rPr>
              <a:t>때문에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ko-KR" altLang="en-US" sz="1600" dirty="0">
                <a:solidFill>
                  <a:srgbClr val="0000FF"/>
                </a:solidFill>
              </a:rPr>
              <a:t>그에 맞추어 해석해 사용하면 됨</a:t>
            </a:r>
            <a:endParaRPr lang="ko-KR" altLang="en-US" sz="16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983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11.5.2 DETR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물체 검출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556792"/>
            <a:ext cx="6218745" cy="4176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860031" y="990415"/>
            <a:ext cx="3456385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하나의 </a:t>
            </a:r>
            <a:r>
              <a:rPr lang="en-US" altLang="ko-KR" sz="1400" dirty="0">
                <a:solidFill>
                  <a:srgbClr val="0000FF"/>
                </a:solidFill>
              </a:rPr>
              <a:t>person</a:t>
            </a:r>
            <a:r>
              <a:rPr lang="ko-KR" altLang="en-US" sz="1400" dirty="0">
                <a:solidFill>
                  <a:srgbClr val="0000FF"/>
                </a:solidFill>
              </a:rPr>
              <a:t>을 이중으로 검출한 오류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004048" y="1303162"/>
            <a:ext cx="792088" cy="129934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5400092" y="1303162"/>
            <a:ext cx="396044" cy="118973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1343128" y="1117230"/>
            <a:ext cx="2281280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상당히 정확한 검출 결과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6571132" y="1316808"/>
            <a:ext cx="792088" cy="129934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355936" y="1316808"/>
            <a:ext cx="79842" cy="85045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96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11.5.3 CLIP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785671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트랜스포머는 멀티 </a:t>
            </a:r>
            <a:r>
              <a:rPr lang="ko-KR" altLang="en-US" dirty="0" err="1"/>
              <a:t>모달</a:t>
            </a:r>
            <a:r>
              <a:rPr lang="ko-KR" altLang="en-US" dirty="0"/>
              <a:t> 데이터 처리에 뛰어남</a:t>
            </a:r>
            <a:endParaRPr lang="en-US" altLang="ko-KR" dirty="0"/>
          </a:p>
          <a:p>
            <a:pPr lvl="1"/>
            <a:r>
              <a:rPr lang="en-US" altLang="ko-KR" dirty="0"/>
              <a:t>CLIP</a:t>
            </a:r>
            <a:r>
              <a:rPr lang="ko-KR" altLang="en-US" dirty="0"/>
              <a:t>은 </a:t>
            </a:r>
            <a:r>
              <a:rPr lang="ko-KR" altLang="en-US" dirty="0" smtClean="0"/>
              <a:t>영상</a:t>
            </a:r>
            <a:r>
              <a:rPr lang="en-US" altLang="ko-KR" dirty="0"/>
              <a:t>-</a:t>
            </a:r>
            <a:r>
              <a:rPr lang="ko-KR" altLang="en-US" dirty="0"/>
              <a:t>텍스트 멀티 </a:t>
            </a:r>
            <a:r>
              <a:rPr lang="ko-KR" altLang="en-US" dirty="0" err="1"/>
              <a:t>모달로</a:t>
            </a:r>
            <a:r>
              <a:rPr lang="en-US" altLang="ko-KR" dirty="0"/>
              <a:t> </a:t>
            </a:r>
            <a:r>
              <a:rPr lang="ko-KR" altLang="en-US" dirty="0"/>
              <a:t>학습된 모델</a:t>
            </a:r>
            <a:endParaRPr lang="en-US" altLang="ko-KR" dirty="0"/>
          </a:p>
          <a:p>
            <a:pPr lvl="1"/>
            <a:r>
              <a:rPr lang="ko-KR" altLang="en-US" dirty="0"/>
              <a:t>멀티 </a:t>
            </a:r>
            <a:r>
              <a:rPr lang="ko-KR" altLang="en-US" dirty="0" err="1"/>
              <a:t>모달</a:t>
            </a:r>
            <a:r>
              <a:rPr lang="ko-KR" altLang="en-US" dirty="0"/>
              <a:t> 학습은 사람의 능력을 넘는 대용량 </a:t>
            </a:r>
            <a:r>
              <a:rPr lang="ko-KR" altLang="en-US" dirty="0" err="1"/>
              <a:t>데이터셋이</a:t>
            </a:r>
            <a:r>
              <a:rPr lang="ko-KR" altLang="en-US" dirty="0"/>
              <a:t> 필요한데 가능할까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웹에서 자동 수집 방법이 새로운 길 제시</a:t>
            </a:r>
            <a:r>
              <a:rPr lang="en-US" altLang="ko-KR" dirty="0"/>
              <a:t>. CLIP</a:t>
            </a:r>
            <a:r>
              <a:rPr lang="ko-KR" altLang="en-US" dirty="0"/>
              <a:t>은 새로운 </a:t>
            </a:r>
            <a:r>
              <a:rPr lang="ko-KR" altLang="en-US" dirty="0" smtClean="0"/>
              <a:t>길 </a:t>
            </a:r>
            <a:r>
              <a:rPr lang="ko-KR" altLang="en-US" dirty="0"/>
              <a:t>닦은 선구적인 모델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34" y="2768713"/>
            <a:ext cx="5402450" cy="10923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536612"/>
            <a:ext cx="2140836" cy="42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546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11.5.3 CLIP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CLIP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/>
              <a:t>웹에서 </a:t>
            </a:r>
            <a:r>
              <a:rPr lang="en-US" altLang="ko-KR" dirty="0"/>
              <a:t>(</a:t>
            </a:r>
            <a:r>
              <a:rPr lang="en-US" altLang="ko-KR" dirty="0" err="1"/>
              <a:t>image,text</a:t>
            </a:r>
            <a:r>
              <a:rPr lang="en-US" altLang="ko-KR" dirty="0"/>
              <a:t>) </a:t>
            </a:r>
            <a:r>
              <a:rPr lang="ko-KR" altLang="en-US" dirty="0"/>
              <a:t>샘플을 </a:t>
            </a:r>
            <a:r>
              <a:rPr lang="en-US" altLang="ko-KR" dirty="0"/>
              <a:t>4</a:t>
            </a:r>
            <a:r>
              <a:rPr lang="ko-KR" altLang="en-US" dirty="0"/>
              <a:t>억 장 가량 모아 학습에 사용</a:t>
            </a:r>
            <a:r>
              <a:rPr lang="en-US" altLang="ko-KR" dirty="0"/>
              <a:t>([</a:t>
            </a:r>
            <a:r>
              <a:rPr lang="ko-KR" altLang="en-US" dirty="0"/>
              <a:t>그림</a:t>
            </a:r>
            <a:r>
              <a:rPr lang="en-US" altLang="ko-KR" dirty="0"/>
              <a:t> 11-26])</a:t>
            </a:r>
          </a:p>
          <a:p>
            <a:pPr lvl="1"/>
            <a:r>
              <a:rPr lang="en-US" altLang="ko-KR" dirty="0"/>
              <a:t>n</a:t>
            </a:r>
            <a:r>
              <a:rPr lang="ko-KR" altLang="en-US" dirty="0"/>
              <a:t>개 샘플에서 모든</a:t>
            </a:r>
            <a:r>
              <a:rPr lang="en-US" altLang="ko-KR" dirty="0"/>
              <a:t> image</a:t>
            </a:r>
            <a:r>
              <a:rPr lang="ko-KR" altLang="en-US" dirty="0"/>
              <a:t>와 모든 </a:t>
            </a:r>
            <a:r>
              <a:rPr lang="en-US" altLang="ko-KR" dirty="0"/>
              <a:t>text</a:t>
            </a:r>
            <a:r>
              <a:rPr lang="ko-KR" altLang="en-US" dirty="0"/>
              <a:t>를 쌍으로 맺으면</a:t>
            </a:r>
            <a:r>
              <a:rPr lang="en-US" altLang="ko-KR" dirty="0"/>
              <a:t>, n</a:t>
            </a:r>
            <a:r>
              <a:rPr lang="ko-KR" altLang="en-US" dirty="0"/>
              <a:t>개는 옳은 쌍이고 나머지 </a:t>
            </a:r>
            <a:r>
              <a:rPr lang="en-US" altLang="ko-KR" dirty="0"/>
              <a:t>n</a:t>
            </a:r>
            <a:r>
              <a:rPr lang="en-US" altLang="ko-KR" baseline="30000" dirty="0"/>
              <a:t>2</a:t>
            </a:r>
            <a:r>
              <a:rPr lang="en-US" altLang="ko-KR" dirty="0"/>
              <a:t>-n</a:t>
            </a:r>
            <a:r>
              <a:rPr lang="ko-KR" altLang="en-US" dirty="0"/>
              <a:t>개는 틀린 쌍</a:t>
            </a:r>
            <a:endParaRPr lang="en-US" altLang="ko-KR" dirty="0"/>
          </a:p>
          <a:p>
            <a:pPr lvl="1"/>
            <a:r>
              <a:rPr lang="ko-KR" altLang="en-US" dirty="0"/>
              <a:t>옳은 쌍의 코사인 유사도 최대화하고 틀린 쌍 최소화하게 대조 학습</a:t>
            </a:r>
            <a:r>
              <a:rPr lang="en-US" altLang="ko-KR" baseline="-25000" dirty="0"/>
              <a:t>contrastive learning</a:t>
            </a:r>
            <a:r>
              <a:rPr lang="ko-KR" altLang="en-US" dirty="0"/>
              <a:t> 적용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64823"/>
            <a:ext cx="7848943" cy="31045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189262"/>
            <a:ext cx="8390183" cy="35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39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11.5.3 CLIP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CLIP</a:t>
            </a:r>
            <a:r>
              <a:rPr lang="ko-KR" altLang="en-US" dirty="0"/>
              <a:t>과</a:t>
            </a:r>
            <a:r>
              <a:rPr lang="en-US" altLang="ko-KR" dirty="0"/>
              <a:t> ResNet50 </a:t>
            </a:r>
            <a:r>
              <a:rPr lang="ko-KR" altLang="en-US" dirty="0"/>
              <a:t>겨룬 결과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ResNet50</a:t>
            </a:r>
            <a:r>
              <a:rPr lang="ko-KR" altLang="en-US" dirty="0"/>
              <a:t>은 사람이 정교하게 </a:t>
            </a:r>
            <a:r>
              <a:rPr lang="ko-KR" altLang="en-US" dirty="0" err="1"/>
              <a:t>레이블링한</a:t>
            </a:r>
            <a:r>
              <a:rPr lang="ko-KR" altLang="en-US" dirty="0"/>
              <a:t> 데이터셋으로 학습하고 </a:t>
            </a:r>
            <a:r>
              <a:rPr lang="en-US" altLang="ko-KR" dirty="0"/>
              <a:t>CLIP</a:t>
            </a:r>
            <a:r>
              <a:rPr lang="ko-KR" altLang="en-US" dirty="0"/>
              <a:t>은 웹에서 자동 수집한 데이터셋으로 학습했음에도 불구하고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ImageNet </a:t>
            </a:r>
            <a:r>
              <a:rPr lang="ko-KR" altLang="en-US" dirty="0"/>
              <a:t>데이터셋에서 </a:t>
            </a:r>
            <a:r>
              <a:rPr lang="en-US" altLang="ko-KR" dirty="0"/>
              <a:t>CLIP</a:t>
            </a:r>
            <a:r>
              <a:rPr lang="ko-KR" altLang="en-US" dirty="0"/>
              <a:t>이 </a:t>
            </a:r>
            <a:r>
              <a:rPr lang="en-US" altLang="ko-KR" dirty="0"/>
              <a:t>1.9%</a:t>
            </a:r>
            <a:r>
              <a:rPr lang="ko-KR" altLang="en-US" dirty="0"/>
              <a:t>만큼 우월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27</a:t>
            </a:r>
            <a:r>
              <a:rPr lang="ko-KR" altLang="en-US" dirty="0"/>
              <a:t>개 데이터셋에서 실험한 결과 </a:t>
            </a:r>
            <a:r>
              <a:rPr lang="en-US" altLang="ko-KR" dirty="0"/>
              <a:t>CLIP</a:t>
            </a:r>
            <a:r>
              <a:rPr lang="ko-KR" altLang="en-US" dirty="0"/>
              <a:t>이 </a:t>
            </a:r>
            <a:r>
              <a:rPr lang="en-US" altLang="ko-KR" dirty="0"/>
              <a:t>16</a:t>
            </a:r>
            <a:r>
              <a:rPr lang="ko-KR" altLang="en-US" dirty="0"/>
              <a:t>개에서 우월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9874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11.5.3 CLIP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7635627" cy="57250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419872" y="1844824"/>
            <a:ext cx="1359662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전처리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4788024" y="1844824"/>
            <a:ext cx="1359662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모델 구성 클래스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995936" y="1670607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 flipV="1">
            <a:off x="5499558" y="1662061"/>
            <a:ext cx="0" cy="21602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437832" y="4171078"/>
            <a:ext cx="288032" cy="276623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1657496" y="4430609"/>
            <a:ext cx="5578800" cy="31274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</a:rPr>
              <a:t>09</a:t>
            </a:r>
            <a:r>
              <a:rPr lang="ko-KR" altLang="en-US" sz="1400" dirty="0" smtClean="0">
                <a:solidFill>
                  <a:srgbClr val="0000FF"/>
                </a:solidFill>
              </a:rPr>
              <a:t>행의 네 </a:t>
            </a:r>
            <a:r>
              <a:rPr lang="ko-KR" altLang="en-US" sz="1400" dirty="0">
                <a:solidFill>
                  <a:srgbClr val="0000FF"/>
                </a:solidFill>
              </a:rPr>
              <a:t>문장이 영상을 얼마나 잘 설명하는지에 대한 확률을 가짐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422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err="1"/>
                  <a:t>SENet</a:t>
                </a:r>
                <a:r>
                  <a:rPr lang="en-US" altLang="ko-KR" dirty="0"/>
                  <a:t> (squeeze and excite network)</a:t>
                </a:r>
              </a:p>
              <a:p>
                <a:pPr lvl="1"/>
                <a:r>
                  <a:rPr lang="ko-KR" altLang="en-US" dirty="0"/>
                  <a:t>특징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맵의</a:t>
                </a:r>
                <a:r>
                  <a:rPr lang="ko-KR" altLang="en-US" dirty="0"/>
                  <a:t> 어떤 채널에 주목할지 알아냄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Squeeze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Excite, Scale </a:t>
                </a:r>
                <a:r>
                  <a:rPr lang="ko-KR" altLang="en-US" dirty="0"/>
                  <a:t>연산을 추가로 적용해 중요한 채널을 강조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주목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학습으로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알아냄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/>
                  <a:t>데이터셋에</a:t>
                </a:r>
                <a:r>
                  <a:rPr lang="ko-KR" altLang="en-US" dirty="0"/>
                  <a:t> 최적인 주목 가중치를 알아내므로 고전 방법보다 우수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이후 영상의 공간 위치 또는 비디오의 </a:t>
                </a:r>
                <a:r>
                  <a:rPr lang="ko-KR" altLang="en-US" dirty="0" err="1"/>
                  <a:t>시간축에</a:t>
                </a:r>
                <a:r>
                  <a:rPr lang="ko-KR" altLang="en-US" dirty="0"/>
                  <a:t> 중요도를 부여하는 변형된 방식 등장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57" b="-3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33127"/>
            <a:ext cx="7848872" cy="24112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932040" y="4339525"/>
            <a:ext cx="1872208" cy="817667"/>
            <a:chOff x="4932040" y="4267517"/>
            <a:chExt cx="1872208" cy="817667"/>
          </a:xfrm>
        </p:grpSpPr>
        <p:sp>
          <p:nvSpPr>
            <p:cNvPr id="4" name="TextBox 3"/>
            <p:cNvSpPr txBox="1"/>
            <p:nvPr/>
          </p:nvSpPr>
          <p:spPr>
            <a:xfrm>
              <a:off x="4932040" y="4581128"/>
              <a:ext cx="1872208" cy="50405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주목이 없는 경우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 flipV="1">
              <a:off x="5436096" y="4267517"/>
              <a:ext cx="144016" cy="43204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1907704" y="2708920"/>
            <a:ext cx="1944216" cy="648072"/>
            <a:chOff x="1907704" y="2636912"/>
            <a:chExt cx="1944216" cy="648072"/>
          </a:xfrm>
        </p:grpSpPr>
        <p:sp>
          <p:nvSpPr>
            <p:cNvPr id="9" name="TextBox 8"/>
            <p:cNvSpPr txBox="1"/>
            <p:nvPr/>
          </p:nvSpPr>
          <p:spPr>
            <a:xfrm>
              <a:off x="1907704" y="2636912"/>
              <a:ext cx="1872208" cy="50405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주목을 적용한 경우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3347864" y="3024313"/>
              <a:ext cx="504056" cy="260671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018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11.5.3 CLIP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43000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25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트랜스포머의</a:t>
            </a:r>
            <a:r>
              <a:rPr lang="en-US" altLang="ko-KR" dirty="0"/>
              <a:t> </a:t>
            </a:r>
            <a:r>
              <a:rPr lang="ko-KR" altLang="en-US" dirty="0"/>
              <a:t>혁신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ko-KR" altLang="en-US" dirty="0" smtClean="0"/>
              <a:t>신경망이 </a:t>
            </a:r>
            <a:r>
              <a:rPr lang="ko-KR" altLang="en-US" dirty="0"/>
              <a:t>인공지능에 혁신을 일으킨 것처럼 트랜스포머가 또다른 </a:t>
            </a:r>
            <a:r>
              <a:rPr lang="ko-KR" altLang="en-US" dirty="0" smtClean="0"/>
              <a:t>혁신 </a:t>
            </a:r>
            <a:r>
              <a:rPr lang="ko-KR" altLang="en-US" dirty="0"/>
              <a:t>일으킴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여러 과업에서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</a:t>
            </a:r>
            <a:r>
              <a:rPr lang="ko-KR" altLang="en-US" dirty="0" smtClean="0"/>
              <a:t>뛰어넘음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전이 학습의 폭과 넓이를 크게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스탠퍼드 대학의 </a:t>
            </a:r>
            <a:r>
              <a:rPr lang="en-US" altLang="ko-KR" dirty="0"/>
              <a:t>Human-centered AI </a:t>
            </a:r>
            <a:r>
              <a:rPr lang="ko-KR" altLang="en-US" dirty="0"/>
              <a:t>연구소는 이런 현상을 토대 모델</a:t>
            </a:r>
            <a:r>
              <a:rPr lang="en-US" altLang="ko-KR" baseline="-25000" dirty="0"/>
              <a:t>foundation model</a:t>
            </a:r>
            <a:r>
              <a:rPr lang="ko-KR" altLang="en-US" dirty="0"/>
              <a:t>이라는 새로운 조류로 설명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9551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장거리 의존</a:t>
            </a:r>
            <a:r>
              <a:rPr lang="en-US" altLang="ko-KR" baseline="-25000" dirty="0"/>
              <a:t>long-range dependency</a:t>
            </a:r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깊은 층을 거쳐 공간 의존성 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RNN</a:t>
            </a:r>
            <a:r>
              <a:rPr lang="ko-KR" altLang="en-US" dirty="0"/>
              <a:t>은 시간 의존성 처리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우리는 </a:t>
            </a:r>
            <a:r>
              <a:rPr lang="en-US" altLang="ko-KR" dirty="0"/>
              <a:t>__</a:t>
            </a:r>
            <a:r>
              <a:rPr lang="ko-KR" altLang="en-US" dirty="0"/>
              <a:t>에서 배불리 먹고 실컷 놀다 배를 마을로 날랐다</a:t>
            </a:r>
            <a:r>
              <a:rPr lang="en-US" altLang="ko-KR" dirty="0"/>
              <a:t>‘ </a:t>
            </a:r>
            <a:r>
              <a:rPr lang="ko-KR" altLang="en-US" dirty="0"/>
              <a:t>문장에서</a:t>
            </a:r>
            <a:r>
              <a:rPr lang="en-US" altLang="ko-KR" dirty="0"/>
              <a:t> </a:t>
            </a:r>
            <a:r>
              <a:rPr lang="ko-KR" altLang="en-US" dirty="0"/>
              <a:t>빈 곳이 강일 때와 농장일 때 배의 의미가 달라짐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3262175" cy="3168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3563888" y="2060848"/>
            <a:ext cx="3456384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3*3 </a:t>
            </a:r>
            <a:r>
              <a:rPr lang="ko-KR" altLang="en-US" sz="1400" dirty="0">
                <a:solidFill>
                  <a:srgbClr val="0000FF"/>
                </a:solidFill>
              </a:rPr>
              <a:t>커널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경우</a:t>
            </a:r>
            <a:r>
              <a:rPr lang="en-US" altLang="ko-KR" sz="1400" dirty="0">
                <a:solidFill>
                  <a:srgbClr val="0000FF"/>
                </a:solidFill>
              </a:rPr>
              <a:t>, 10</a:t>
            </a:r>
            <a:r>
              <a:rPr lang="ko-KR" altLang="en-US" sz="1400" dirty="0">
                <a:solidFill>
                  <a:srgbClr val="0000FF"/>
                </a:solidFill>
              </a:rPr>
              <a:t>만큼 떨어진 </a:t>
            </a:r>
            <a:r>
              <a:rPr lang="ko-KR" altLang="en-US" sz="1400" dirty="0" err="1">
                <a:solidFill>
                  <a:srgbClr val="0000FF"/>
                </a:solidFill>
              </a:rPr>
              <a:t>화소는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네 층을 거쳐야 상호작용</a:t>
            </a:r>
            <a:endParaRPr lang="ko-KR" altLang="en-US" sz="1400" baseline="-25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140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트랜스포머는 자기 주목을 통해 명시적으로 장거리 의존 처리</a:t>
            </a:r>
            <a:endParaRPr lang="en-US" altLang="ko-KR" dirty="0"/>
          </a:p>
          <a:p>
            <a:pPr marL="266700" lvl="1" indent="0"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트랜스포머는 지역 정보와 전역 정보를 모두 능숙하게 처리한다는 </a:t>
            </a:r>
            <a:r>
              <a:rPr lang="ko-KR" altLang="en-US" dirty="0" smtClean="0"/>
              <a:t>연구 결과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4555890" cy="2520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60C24C7-37E5-A683-5090-E8EF66D73605}"/>
              </a:ext>
            </a:extLst>
          </p:cNvPr>
          <p:cNvSpPr txBox="1"/>
          <p:nvPr/>
        </p:nvSpPr>
        <p:spPr>
          <a:xfrm>
            <a:off x="5364088" y="1168684"/>
            <a:ext cx="3134619" cy="139459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이런 과정을 영상에 적용하면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11-6(b)]</a:t>
            </a:r>
            <a:r>
              <a:rPr lang="ko-KR" altLang="en-US" sz="1400" dirty="0">
                <a:solidFill>
                  <a:srgbClr val="0000FF"/>
                </a:solidFill>
              </a:rPr>
              <a:t>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예시가 됨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자기 주목을 통해 </a:t>
            </a:r>
            <a:r>
              <a:rPr lang="en-US" altLang="ko-KR" sz="1400" dirty="0">
                <a:solidFill>
                  <a:srgbClr val="0000FF"/>
                </a:solidFill>
              </a:rPr>
              <a:t>‘</a:t>
            </a:r>
            <a:r>
              <a:rPr lang="ko-KR" altLang="en-US" sz="1400" dirty="0">
                <a:solidFill>
                  <a:srgbClr val="0000FF"/>
                </a:solidFill>
              </a:rPr>
              <a:t>개가 사람을 공격</a:t>
            </a:r>
            <a:r>
              <a:rPr lang="en-US" altLang="ko-KR" sz="1400" dirty="0">
                <a:solidFill>
                  <a:srgbClr val="0000FF"/>
                </a:solidFill>
              </a:rPr>
              <a:t>‘</a:t>
            </a: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으로</a:t>
            </a:r>
            <a:r>
              <a:rPr lang="ko-KR" altLang="en-US" sz="1400" dirty="0">
                <a:solidFill>
                  <a:srgbClr val="0000FF"/>
                </a:solidFill>
              </a:rPr>
              <a:t> 해석하지 않고 </a:t>
            </a:r>
            <a:r>
              <a:rPr lang="en-US" altLang="ko-KR" sz="1400" dirty="0">
                <a:solidFill>
                  <a:srgbClr val="0000FF"/>
                </a:solidFill>
              </a:rPr>
              <a:t>‘</a:t>
            </a:r>
            <a:r>
              <a:rPr lang="ko-KR" altLang="en-US" sz="1400" dirty="0">
                <a:solidFill>
                  <a:srgbClr val="0000FF"/>
                </a:solidFill>
              </a:rPr>
              <a:t>개가 </a:t>
            </a:r>
            <a:r>
              <a:rPr lang="ko-KR" altLang="en-US" sz="1400" dirty="0" err="1">
                <a:solidFill>
                  <a:srgbClr val="0000FF"/>
                </a:solidFill>
              </a:rPr>
              <a:t>프리스비를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잡으려는 찰나</a:t>
            </a:r>
            <a:r>
              <a:rPr lang="en-US" altLang="ko-KR" sz="1400" dirty="0">
                <a:solidFill>
                  <a:srgbClr val="0000FF"/>
                </a:solidFill>
              </a:rPr>
              <a:t>＇</a:t>
            </a:r>
            <a:r>
              <a:rPr lang="ko-KR" altLang="en-US" sz="1400" dirty="0">
                <a:solidFill>
                  <a:srgbClr val="0000FF"/>
                </a:solidFill>
              </a:rPr>
              <a:t>로 해석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941168"/>
            <a:ext cx="7691956" cy="16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16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확장성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자연어 처리 분야에서 트랜스포머는</a:t>
            </a:r>
            <a:r>
              <a:rPr lang="en-US" altLang="ko-KR" dirty="0"/>
              <a:t> </a:t>
            </a:r>
            <a:r>
              <a:rPr lang="ko-KR" altLang="en-US" dirty="0"/>
              <a:t>확장성 경쟁 중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원래 트랜스포머는 </a:t>
            </a:r>
            <a:r>
              <a:rPr lang="en-US" altLang="ko-KR" dirty="0"/>
              <a:t>4000</a:t>
            </a:r>
            <a:r>
              <a:rPr lang="ko-KR" altLang="en-US" dirty="0"/>
              <a:t>만</a:t>
            </a:r>
            <a:r>
              <a:rPr lang="en-US" altLang="ko-KR" dirty="0"/>
              <a:t>(</a:t>
            </a:r>
            <a:r>
              <a:rPr lang="en-US" altLang="ko-KR" dirty="0" smtClean="0"/>
              <a:t>40Mega) </a:t>
            </a:r>
            <a:r>
              <a:rPr lang="ko-KR" altLang="en-US" dirty="0"/>
              <a:t>조금 넘는 가중치를 가졌는데</a:t>
            </a:r>
            <a:r>
              <a:rPr lang="en-US" altLang="ko-KR" dirty="0"/>
              <a:t>, GPT-3</a:t>
            </a:r>
            <a:r>
              <a:rPr lang="ko-KR" altLang="ko-KR" dirty="0"/>
              <a:t>은 </a:t>
            </a:r>
            <a:r>
              <a:rPr lang="en-US" altLang="ko-KR" dirty="0"/>
              <a:t>1750</a:t>
            </a:r>
            <a:r>
              <a:rPr lang="ko-KR" altLang="ko-KR" dirty="0"/>
              <a:t>억</a:t>
            </a:r>
            <a:r>
              <a:rPr lang="en-US" altLang="ko-KR" dirty="0"/>
              <a:t>(175Giga</a:t>
            </a:r>
            <a:r>
              <a:rPr lang="en-US" altLang="ko-KR" dirty="0" smtClean="0"/>
              <a:t>),</a:t>
            </a:r>
            <a:r>
              <a:rPr lang="ko-KR" altLang="ko-KR" dirty="0" smtClean="0"/>
              <a:t> </a:t>
            </a:r>
            <a:r>
              <a:rPr lang="en-US" altLang="ko-KR" dirty="0"/>
              <a:t>Switch </a:t>
            </a:r>
            <a:r>
              <a:rPr lang="ko-KR" altLang="ko-KR" dirty="0"/>
              <a:t>트랜스포머는 </a:t>
            </a:r>
            <a:r>
              <a:rPr lang="en-US" altLang="ko-KR" dirty="0"/>
              <a:t>1.6</a:t>
            </a:r>
            <a:r>
              <a:rPr lang="ko-KR" altLang="ko-KR" dirty="0"/>
              <a:t>조</a:t>
            </a:r>
            <a:r>
              <a:rPr lang="en-US" altLang="ko-KR" dirty="0"/>
              <a:t>(1.6Tera)</a:t>
            </a:r>
            <a:r>
              <a:rPr lang="ko-KR" altLang="ko-KR" dirty="0"/>
              <a:t>개의 가중치</a:t>
            </a:r>
            <a:r>
              <a:rPr lang="en-US" altLang="ko-KR" dirty="0"/>
              <a:t>. GPT-4</a:t>
            </a:r>
            <a:r>
              <a:rPr lang="ko-KR" altLang="en-US" dirty="0"/>
              <a:t>는 더욱 커질 전망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자연어 처리에서 모델 크기</a:t>
            </a:r>
            <a:r>
              <a:rPr lang="en-US" altLang="ko-KR" dirty="0"/>
              <a:t>, </a:t>
            </a:r>
            <a:r>
              <a:rPr lang="ko-KR" altLang="en-US" dirty="0"/>
              <a:t>데이터 크기</a:t>
            </a:r>
            <a:r>
              <a:rPr lang="en-US" altLang="ko-KR" dirty="0"/>
              <a:t>, </a:t>
            </a:r>
            <a:r>
              <a:rPr lang="ko-KR" altLang="en-US" dirty="0"/>
              <a:t>계산 자원 사이의 관계를 체계적으로 실험 분석한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  <a:r>
              <a:rPr lang="en-US" altLang="ko-KR" dirty="0"/>
              <a:t>,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스케일을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사용하는 </a:t>
            </a:r>
            <a:r>
              <a:rPr lang="ko-KR" altLang="en-US" dirty="0">
                <a:sym typeface="Wingdings" panose="05000000000000000000" pitchFamily="2" charset="2"/>
              </a:rPr>
              <a:t>것이 유리하다는 결론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컴퓨터 비전 분야의 확장성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컴퓨터 비전에서도 모델이 클수록 좋을까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백만</a:t>
            </a:r>
            <a:r>
              <a:rPr lang="en-US" altLang="ko-KR" dirty="0"/>
              <a:t>~20</a:t>
            </a:r>
            <a:r>
              <a:rPr lang="ko-KR" altLang="en-US" dirty="0"/>
              <a:t>억 개 매개변수를 가진 트랜스포머를 </a:t>
            </a:r>
            <a:r>
              <a:rPr lang="en-US" altLang="ko-KR" dirty="0"/>
              <a:t>3</a:t>
            </a:r>
            <a:r>
              <a:rPr lang="ko-KR" altLang="en-US" dirty="0"/>
              <a:t>천만</a:t>
            </a:r>
            <a:r>
              <a:rPr lang="en-US" altLang="ko-KR" dirty="0"/>
              <a:t>~30</a:t>
            </a:r>
            <a:r>
              <a:rPr lang="ko-KR" altLang="en-US" dirty="0"/>
              <a:t>억장 데이터셋으로 확장성 실험한 결과</a:t>
            </a:r>
            <a:r>
              <a:rPr lang="en-US" altLang="ko-KR" dirty="0"/>
              <a:t>, </a:t>
            </a:r>
            <a:r>
              <a:rPr lang="ko-KR" altLang="en-US" dirty="0"/>
              <a:t>모델 크기와</a:t>
            </a:r>
            <a:r>
              <a:rPr lang="en-US" altLang="ko-KR" dirty="0"/>
              <a:t> </a:t>
            </a:r>
            <a:r>
              <a:rPr lang="ko-KR" altLang="en-US" dirty="0"/>
              <a:t>데이터 크기</a:t>
            </a:r>
            <a:r>
              <a:rPr lang="en-US" altLang="ko-KR" dirty="0"/>
              <a:t>, </a:t>
            </a:r>
            <a:r>
              <a:rPr lang="ko-KR" altLang="en-US" dirty="0"/>
              <a:t>계산 자원을 함께 늘리면 성능 향상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모델 크기를 작게 하면 병목으로 작용</a:t>
            </a:r>
            <a:r>
              <a:rPr lang="en-US" altLang="ko-KR" dirty="0"/>
              <a:t>(</a:t>
            </a:r>
            <a:r>
              <a:rPr lang="ko-KR" altLang="en-US" dirty="0" err="1"/>
              <a:t>데이터셋을</a:t>
            </a:r>
            <a:r>
              <a:rPr lang="ko-KR" altLang="en-US" dirty="0"/>
              <a:t> 확장해도 성능 향상 없음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66073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설명 가능</a:t>
            </a:r>
            <a:endParaRPr lang="en-US" altLang="ko-KR" dirty="0"/>
          </a:p>
          <a:p>
            <a:pPr lvl="1"/>
            <a:r>
              <a:rPr lang="ko-KR" altLang="en-US" dirty="0"/>
              <a:t>인간은</a:t>
            </a:r>
            <a:r>
              <a:rPr lang="en-US" altLang="ko-KR" dirty="0"/>
              <a:t> </a:t>
            </a:r>
            <a:r>
              <a:rPr lang="ko-KR" altLang="en-US" dirty="0"/>
              <a:t>뛰어난 설명 능력을 갖춤</a:t>
            </a:r>
            <a:endParaRPr lang="en-US" altLang="ko-KR" dirty="0"/>
          </a:p>
          <a:p>
            <a:pPr lvl="1"/>
            <a:r>
              <a:rPr lang="ko-KR" altLang="en-US" dirty="0"/>
              <a:t>컴퓨터 비전의 설명 가능 기존 </a:t>
            </a:r>
            <a:r>
              <a:rPr lang="ko-KR" altLang="en-US" dirty="0" smtClean="0"/>
              <a:t>연구</a:t>
            </a:r>
            <a:r>
              <a:rPr lang="en-US" altLang="ko-KR" dirty="0" smtClean="0"/>
              <a:t>: CNN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위한</a:t>
            </a:r>
            <a:r>
              <a:rPr lang="en-US" altLang="ko-KR" dirty="0"/>
              <a:t> CAM</a:t>
            </a:r>
            <a:r>
              <a:rPr lang="ko-KR" altLang="en-US" dirty="0"/>
              <a:t>과 </a:t>
            </a:r>
            <a:r>
              <a:rPr lang="en-US" altLang="ko-KR" dirty="0" err="1"/>
              <a:t>GradCAM</a:t>
            </a:r>
            <a:endParaRPr lang="en-US" altLang="ko-KR" dirty="0"/>
          </a:p>
          <a:p>
            <a:pPr lvl="1"/>
            <a:r>
              <a:rPr lang="ko-KR" altLang="en-US" dirty="0"/>
              <a:t>트랜스포머는 설명 가능에 유리할까</a:t>
            </a:r>
            <a:r>
              <a:rPr lang="en-US" altLang="ko-KR" dirty="0"/>
              <a:t>? </a:t>
            </a:r>
            <a:r>
              <a:rPr lang="ko-KR" altLang="en-US" dirty="0"/>
              <a:t>그렇다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자기 주목 행렬을 활용하면 더 쉽게 더 정확하게 설명 가능함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DETR</a:t>
            </a:r>
            <a:r>
              <a:rPr lang="ko-KR" altLang="en-US" dirty="0"/>
              <a:t>의 설명 가능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11-20])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미세 분류</a:t>
            </a:r>
            <a:r>
              <a:rPr lang="en-US" altLang="ko-KR" baseline="-25000" dirty="0"/>
              <a:t>fine-grained classification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en-US" altLang="ko-KR" dirty="0" err="1"/>
              <a:t>TransFG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11-30]): </a:t>
            </a:r>
            <a:r>
              <a:rPr lang="ko-KR" altLang="en-US" dirty="0"/>
              <a:t>부리나 코끝처럼 특정한 곳에 집중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4" y="4005064"/>
            <a:ext cx="8344791" cy="1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845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모달</a:t>
            </a:r>
            <a:endParaRPr lang="en-US" altLang="ko-KR" dirty="0"/>
          </a:p>
          <a:p>
            <a:pPr lvl="1"/>
            <a:r>
              <a:rPr lang="ko-KR" altLang="en-US" dirty="0"/>
              <a:t>모든 기계학습 모델은 귀납 편향</a:t>
            </a:r>
            <a:r>
              <a:rPr lang="en-US" altLang="ko-KR" baseline="-25000" dirty="0"/>
              <a:t>inductive bias</a:t>
            </a:r>
            <a:r>
              <a:rPr lang="ko-KR" altLang="en-US" dirty="0"/>
              <a:t>을 가짐</a:t>
            </a:r>
            <a:endParaRPr lang="en-US" altLang="ko-KR" dirty="0"/>
          </a:p>
          <a:p>
            <a:pPr lvl="2"/>
            <a:r>
              <a:rPr lang="en-US" altLang="ko-KR" dirty="0"/>
              <a:t>“The </a:t>
            </a:r>
            <a:r>
              <a:rPr lang="en-US" altLang="ko-KR" b="1" dirty="0"/>
              <a:t>inductive bias</a:t>
            </a:r>
            <a:r>
              <a:rPr lang="en-US" altLang="ko-KR" dirty="0"/>
              <a:t> (also known as </a:t>
            </a:r>
            <a:r>
              <a:rPr lang="en-US" altLang="ko-KR" b="1" dirty="0"/>
              <a:t>learning bias</a:t>
            </a:r>
            <a:r>
              <a:rPr lang="en-US" altLang="ko-KR" dirty="0"/>
              <a:t>) of a learning algorithm is the set of assumptions that the learner uses to predict outputs of given inputs that it has not encountered.” (Wikipedia)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트랜스포머의 귀납 편향은 약한 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여러 입력 형태에 적용 가능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즉 멀티 </a:t>
            </a:r>
            <a:r>
              <a:rPr lang="ko-KR" altLang="en-US" dirty="0" err="1">
                <a:sym typeface="Wingdings" panose="05000000000000000000" pitchFamily="2" charset="2"/>
              </a:rPr>
              <a:t>모달에</a:t>
            </a:r>
            <a:r>
              <a:rPr lang="ko-KR" altLang="en-US" dirty="0">
                <a:sym typeface="Wingdings" panose="05000000000000000000" pitchFamily="2" charset="2"/>
              </a:rPr>
              <a:t> 유리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CLIP: </a:t>
            </a:r>
            <a:r>
              <a:rPr lang="ko-KR" altLang="en-US" dirty="0">
                <a:sym typeface="Wingdings" panose="05000000000000000000" pitchFamily="2" charset="2"/>
              </a:rPr>
              <a:t>영상과 문장을 주면 문장의 </a:t>
            </a:r>
            <a:r>
              <a:rPr lang="ko-KR" altLang="en-US" dirty="0" smtClean="0">
                <a:sym typeface="Wingdings" panose="05000000000000000000" pitchFamily="2" charset="2"/>
              </a:rPr>
              <a:t>적합한 정도를 출력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DALL·E: </a:t>
            </a:r>
            <a:r>
              <a:rPr lang="ko-KR" altLang="en-US" dirty="0">
                <a:sym typeface="Wingdings" panose="05000000000000000000" pitchFamily="2" charset="2"/>
              </a:rPr>
              <a:t>자연어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문장을 주면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영상 생성(</a:t>
            </a:r>
            <a:r>
              <a:rPr lang="en-US" altLang="ko-KR" dirty="0">
                <a:sym typeface="Wingdings" panose="05000000000000000000" pitchFamily="2" charset="2"/>
              </a:rPr>
              <a:t>13</a:t>
            </a:r>
            <a:r>
              <a:rPr lang="ko-KR" altLang="en-US" dirty="0">
                <a:sym typeface="Wingdings" panose="05000000000000000000" pitchFamily="2" charset="2"/>
              </a:rPr>
              <a:t>장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METER: </a:t>
            </a:r>
            <a:r>
              <a:rPr lang="ko-KR" altLang="en-US" dirty="0">
                <a:sym typeface="Wingdings" panose="05000000000000000000" pitchFamily="2" charset="2"/>
              </a:rPr>
              <a:t>컴퓨터 비전과 자연어 처리에 두루 활용 가능한 사전 학습 모델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86" y="2872136"/>
            <a:ext cx="7609028" cy="1355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486" y="4187936"/>
            <a:ext cx="7980978" cy="51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dirty="0"/>
              <a:t>P. W. </a:t>
            </a:r>
            <a:r>
              <a:rPr lang="en-US" altLang="ko-KR" sz="1200" dirty="0" err="1"/>
              <a:t>Battaglia</a:t>
            </a:r>
            <a:r>
              <a:rPr lang="en-US" altLang="ko-KR" sz="1200" dirty="0"/>
              <a:t>, et al., “Relational inductive biases, deep learning, and graph networks,” arXiv:1806.01261v3, 2018.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499992" y="2971314"/>
            <a:ext cx="1800200" cy="115212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14611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토대 모델로서 역할</a:t>
            </a:r>
            <a:endParaRPr lang="en-US" altLang="ko-KR" dirty="0"/>
          </a:p>
          <a:p>
            <a:pPr lvl="1"/>
            <a:r>
              <a:rPr lang="ko-KR" altLang="en-US" dirty="0"/>
              <a:t>스탠퍼드</a:t>
            </a:r>
            <a:r>
              <a:rPr lang="en-US" altLang="ko-KR" dirty="0"/>
              <a:t> </a:t>
            </a:r>
            <a:r>
              <a:rPr lang="ko-KR" altLang="en-US" dirty="0"/>
              <a:t>대학의 인간중심 인공지능연구소</a:t>
            </a:r>
            <a:r>
              <a:rPr lang="en-US" altLang="ko-KR" baseline="-25000" dirty="0"/>
              <a:t>Stanford Institute </a:t>
            </a:r>
            <a:r>
              <a:rPr lang="en-US" altLang="ko-KR" baseline="-25000"/>
              <a:t>of </a:t>
            </a:r>
            <a:r>
              <a:rPr lang="en-US" altLang="ko-KR" baseline="-25000" smtClean="0"/>
              <a:t>Human-centered </a:t>
            </a:r>
            <a:r>
              <a:rPr lang="en-US" altLang="ko-KR" baseline="-25000" dirty="0"/>
              <a:t>Artificial Intelligence</a:t>
            </a:r>
            <a:r>
              <a:rPr lang="ko-KR" altLang="en-US" dirty="0"/>
              <a:t>는 </a:t>
            </a:r>
            <a:r>
              <a:rPr lang="en-US" altLang="ko-KR" dirty="0"/>
              <a:t>2021</a:t>
            </a:r>
            <a:r>
              <a:rPr lang="ko-KR" altLang="en-US" dirty="0"/>
              <a:t>년 논문에서 토대 모델</a:t>
            </a:r>
            <a:r>
              <a:rPr lang="en-US" altLang="ko-KR" baseline="-25000" dirty="0"/>
              <a:t>foundation model</a:t>
            </a:r>
            <a:r>
              <a:rPr lang="ko-KR" altLang="en-US" dirty="0"/>
              <a:t>이라는 개념 제안</a:t>
            </a:r>
            <a:endParaRPr lang="en-US" altLang="ko-KR" dirty="0"/>
          </a:p>
          <a:p>
            <a:pPr lvl="2"/>
            <a:r>
              <a:rPr lang="ko-KR" altLang="en-US" dirty="0"/>
              <a:t>건축물</a:t>
            </a:r>
            <a:r>
              <a:rPr lang="en-US" altLang="ko-KR" dirty="0"/>
              <a:t> </a:t>
            </a:r>
            <a:r>
              <a:rPr lang="ko-KR" altLang="en-US" dirty="0"/>
              <a:t>토대는 완성된 집이 아니지만 다양한 형태의 집을 올릴 수 있는 가능성 제공</a:t>
            </a:r>
            <a:endParaRPr lang="en-US" altLang="ko-KR" dirty="0"/>
          </a:p>
          <a:p>
            <a:pPr lvl="2"/>
            <a:r>
              <a:rPr lang="ko-KR" altLang="en-US" dirty="0"/>
              <a:t>토대 모델은 전이 학습을 통해 많은 하위</a:t>
            </a:r>
            <a:r>
              <a:rPr lang="en-US" altLang="ko-KR" dirty="0"/>
              <a:t> </a:t>
            </a:r>
            <a:r>
              <a:rPr lang="ko-KR" altLang="en-US" dirty="0"/>
              <a:t>과업</a:t>
            </a:r>
            <a:r>
              <a:rPr lang="en-US" altLang="ko-KR" baseline="-25000" dirty="0"/>
              <a:t>downstream task</a:t>
            </a:r>
            <a:r>
              <a:rPr lang="ko-KR" altLang="en-US" dirty="0"/>
              <a:t>에 적용할 가능성</a:t>
            </a:r>
            <a:endParaRPr lang="en-US" altLang="ko-KR" dirty="0"/>
          </a:p>
          <a:p>
            <a:pPr lvl="1"/>
            <a:r>
              <a:rPr lang="ko-KR" altLang="en-US" dirty="0"/>
              <a:t>트랜스포머는 토대 모델에 적합</a:t>
            </a:r>
            <a:endParaRPr lang="en-US" altLang="ko-KR" dirty="0"/>
          </a:p>
          <a:p>
            <a:pPr lvl="2"/>
            <a:r>
              <a:rPr lang="ko-KR" altLang="en-US" dirty="0"/>
              <a:t>약한 귀납 편향으로 인해 다중 </a:t>
            </a:r>
            <a:r>
              <a:rPr lang="ko-KR" altLang="en-US" dirty="0" err="1"/>
              <a:t>모달에</a:t>
            </a:r>
            <a:r>
              <a:rPr lang="ko-KR" altLang="en-US" dirty="0"/>
              <a:t> 유리</a:t>
            </a:r>
            <a:endParaRPr lang="en-US" altLang="ko-KR" dirty="0"/>
          </a:p>
          <a:p>
            <a:pPr lvl="2"/>
            <a:r>
              <a:rPr lang="ko-KR" altLang="en-US" dirty="0"/>
              <a:t>장거리 의존과</a:t>
            </a:r>
            <a:r>
              <a:rPr lang="en-US" altLang="ko-KR" dirty="0"/>
              <a:t> </a:t>
            </a:r>
            <a:r>
              <a:rPr lang="ko-KR" altLang="en-US" dirty="0"/>
              <a:t>확장성으로 인해 높은 성능</a:t>
            </a:r>
            <a:endParaRPr lang="en-US" altLang="ko-KR" dirty="0"/>
          </a:p>
          <a:p>
            <a:pPr lvl="2"/>
            <a:r>
              <a:rPr lang="ko-KR" altLang="en-US" dirty="0"/>
              <a:t>설명 가능에 유리 </a:t>
            </a:r>
            <a:endParaRPr lang="en-US" altLang="ko-KR" dirty="0"/>
          </a:p>
          <a:p>
            <a:pPr lvl="1"/>
            <a:r>
              <a:rPr lang="ko-KR" altLang="en-US" dirty="0"/>
              <a:t>사례</a:t>
            </a:r>
            <a:endParaRPr lang="en-US" altLang="ko-KR" dirty="0"/>
          </a:p>
          <a:p>
            <a:pPr lvl="2"/>
            <a:r>
              <a:rPr lang="ko-KR" altLang="en-US" dirty="0"/>
              <a:t>언어</a:t>
            </a:r>
            <a:r>
              <a:rPr lang="en-US" altLang="ko-KR" dirty="0"/>
              <a:t>: BERT, GPT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컴퓨터 비전</a:t>
            </a:r>
            <a:r>
              <a:rPr lang="en-US" altLang="ko-KR" dirty="0"/>
              <a:t>: Florence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/>
            <a:r>
              <a:rPr lang="ko-KR" altLang="en-US" dirty="0"/>
              <a:t>언어</a:t>
            </a:r>
            <a:r>
              <a:rPr lang="en-US" altLang="ko-KR" dirty="0"/>
              <a:t>+</a:t>
            </a:r>
            <a:r>
              <a:rPr lang="ko-KR" altLang="en-US" dirty="0"/>
              <a:t>컴퓨터 비전</a:t>
            </a:r>
            <a:r>
              <a:rPr lang="en-US" altLang="ko-KR" dirty="0"/>
              <a:t>: CLIP, DALL·E, </a:t>
            </a:r>
            <a:r>
              <a:rPr lang="en-US" altLang="ko-KR" dirty="0" err="1"/>
              <a:t>Gato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토대</a:t>
            </a:r>
            <a:r>
              <a:rPr lang="en-US" altLang="ko-KR" dirty="0"/>
              <a:t> </a:t>
            </a:r>
            <a:r>
              <a:rPr lang="ko-KR" altLang="en-US" dirty="0"/>
              <a:t>모델이 주도하면 다양성 상실로 인한 위험성이 나타날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46313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440788"/>
      </p:ext>
    </p:extLst>
  </p:cSld>
  <p:clrMapOvr>
    <a:masterClrMapping/>
  </p:clrMapOvr>
</p:sld>
</file>

<file path=ppt/theme/theme1.xml><?xml version="1.0" encoding="utf-8"?>
<a:theme xmlns:a="http://schemas.openxmlformats.org/drawingml/2006/main" name="컴퓨터 비전과 딥러닝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5979</TotalTime>
  <Words>5413</Words>
  <Application>Microsoft Office PowerPoint</Application>
  <PresentationFormat>화면 슬라이드 쇼(4:3)</PresentationFormat>
  <Paragraphs>732</Paragraphs>
  <Slides>98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8" baseType="lpstr">
      <vt:lpstr>굴림</vt:lpstr>
      <vt:lpstr>Arial</vt:lpstr>
      <vt:lpstr>Courier New</vt:lpstr>
      <vt:lpstr>맑은 고딕</vt:lpstr>
      <vt:lpstr>Wingdings</vt:lpstr>
      <vt:lpstr>HY견고딕</vt:lpstr>
      <vt:lpstr>Times New Roman</vt:lpstr>
      <vt:lpstr>Cambria Math</vt:lpstr>
      <vt:lpstr>Tahoma</vt:lpstr>
      <vt:lpstr>컴퓨터 비전과 딥러닝</vt:lpstr>
      <vt:lpstr>PowerPoint 프레젠테이션</vt:lpstr>
      <vt:lpstr>Chapter 11 비전 트랜스포머</vt:lpstr>
      <vt:lpstr>PowerPoint 프레젠테이션</vt:lpstr>
      <vt:lpstr>Preview</vt:lpstr>
      <vt:lpstr>11.1 주목 </vt:lpstr>
      <vt:lpstr>11.1.1 고전 주목 알고리즘</vt:lpstr>
      <vt:lpstr>11.1.1 고전 주목 알고리즘</vt:lpstr>
      <vt:lpstr>11.1.2 딥러닝의 주목</vt:lpstr>
      <vt:lpstr>11.1.2 딥러닝의 주목</vt:lpstr>
      <vt:lpstr>11.1.2 딥러닝의 주목</vt:lpstr>
      <vt:lpstr>11.1.2 딥러닝의 주목</vt:lpstr>
      <vt:lpstr>11.2 순환 신경망과 주목</vt:lpstr>
      <vt:lpstr>11.2 순환 신경망과 주목</vt:lpstr>
      <vt:lpstr>11.2.1 순환 신경망 기초</vt:lpstr>
      <vt:lpstr>11.2.1 순환 신경망 기초</vt:lpstr>
      <vt:lpstr>11.2.1 순환 신경망 기초</vt:lpstr>
      <vt:lpstr>11.2.1 순환 신경망 기초</vt:lpstr>
      <vt:lpstr>11.2.1 순환 신경망 기초</vt:lpstr>
      <vt:lpstr>11.2.1 순환 신경망 기초</vt:lpstr>
      <vt:lpstr>11.2.2 query-key-value로 계산하는 주목</vt:lpstr>
      <vt:lpstr>11.2.2 query-key-value로 계산하는 주목</vt:lpstr>
      <vt:lpstr>11.2.2 query-key-value로 계산하는 주목</vt:lpstr>
      <vt:lpstr>11.2.2 query-key-value로 계산하는 주목</vt:lpstr>
      <vt:lpstr>11.2.3 주목을 반영한 seq2seq 모델</vt:lpstr>
      <vt:lpstr>11.2.3 주목을 반영한 seq2seq 모델</vt:lpstr>
      <vt:lpstr>11.2.3 주목을 반영한 seq2seq 모델</vt:lpstr>
      <vt:lpstr>11.2.3 주목을 반영한 seq2seq 모델</vt:lpstr>
      <vt:lpstr>11.3 트랜스포머</vt:lpstr>
      <vt:lpstr>11.3.1 기본 구조</vt:lpstr>
      <vt:lpstr>11.3.1 기본 구조</vt:lpstr>
      <vt:lpstr>11.3.1 기본 구조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11.3.2 인코더의 동작</vt:lpstr>
      <vt:lpstr>11.3.3 디코더의 동작</vt:lpstr>
      <vt:lpstr>11.3.3 디코더의 동작</vt:lpstr>
      <vt:lpstr>11.3.3 디코더의 동작</vt:lpstr>
      <vt:lpstr>11.3.3 디코더의 동작</vt:lpstr>
      <vt:lpstr>11.3.3 디코더의 동작</vt:lpstr>
      <vt:lpstr>11.3.4 전체 동작</vt:lpstr>
      <vt:lpstr>11.4 비전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11.4.1 분류를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11.4.2 검출과 분할을 위한 트랜스포머</vt:lpstr>
      <vt:lpstr>11.4.3 백본 트랜스포머</vt:lpstr>
      <vt:lpstr>11.4.3 백본 트랜스포머</vt:lpstr>
      <vt:lpstr>11.4.3 백본 트랜스포머</vt:lpstr>
      <vt:lpstr>11.4.3 백본 트랜스포머</vt:lpstr>
      <vt:lpstr>11.4.3 백본 트랜스포머</vt:lpstr>
      <vt:lpstr>11.4.4 자율지도 학습</vt:lpstr>
      <vt:lpstr>11.4.4 자율지도 학습</vt:lpstr>
      <vt:lpstr>11.4.4 자율지도 학습</vt:lpstr>
      <vt:lpstr>11.5 비전 트랜스포머 프로그래밍 실습</vt:lpstr>
      <vt:lpstr>11.5.1 ViT 프로그래밍 실습: 영상 분류</vt:lpstr>
      <vt:lpstr>11.5.1 ViT 프로그래밍 실습: 영상 분류</vt:lpstr>
      <vt:lpstr>11.5.2 DETR 프로그래밍 실습: 물체 검출</vt:lpstr>
      <vt:lpstr>11.5.2 DETR 프로그래밍 실습: 물체 검출</vt:lpstr>
      <vt:lpstr>11.5.2 DETR 프로그래밍 실습: 물체 검출</vt:lpstr>
      <vt:lpstr>11.5.3 CLIP 프로그래밍 실습: 멀티 모달</vt:lpstr>
      <vt:lpstr>11.5.3 CLIP 프로그래밍 실습: 멀티 모달</vt:lpstr>
      <vt:lpstr>11.5.3 CLIP 프로그래밍 실습: 멀티 모달</vt:lpstr>
      <vt:lpstr>11.5.3 CLIP 프로그래밍 실습: 멀티 모달</vt:lpstr>
      <vt:lpstr>11.5.3 CLIP 프로그래밍 실습: 멀티 모달</vt:lpstr>
      <vt:lpstr>11.6 트랜스포머의 특성</vt:lpstr>
      <vt:lpstr>11.6 트랜스포머의 특성</vt:lpstr>
      <vt:lpstr>11.6 트랜스포머의 특성</vt:lpstr>
      <vt:lpstr>11.6 트랜스포머의 특성</vt:lpstr>
      <vt:lpstr>11.6 트랜스포머의 특성</vt:lpstr>
      <vt:lpstr>11.6 트랜스포머의 특성</vt:lpstr>
      <vt:lpstr>11.6 트랜스포머의 특성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김미정</cp:lastModifiedBy>
  <cp:revision>744</cp:revision>
  <dcterms:created xsi:type="dcterms:W3CDTF">2006-10-05T04:04:58Z</dcterms:created>
  <dcterms:modified xsi:type="dcterms:W3CDTF">2024-01-31T01:18:05Z</dcterms:modified>
</cp:coreProperties>
</file>